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notesMasterIdLst>
    <p:notesMasterId r:id="rId23"/>
  </p:notesMasterIdLst>
  <p:sldIdLst>
    <p:sldId id="256" r:id="rId2"/>
    <p:sldId id="257" r:id="rId3"/>
    <p:sldId id="268" r:id="rId4"/>
    <p:sldId id="273" r:id="rId5"/>
    <p:sldId id="274" r:id="rId6"/>
    <p:sldId id="259" r:id="rId7"/>
    <p:sldId id="258" r:id="rId8"/>
    <p:sldId id="270" r:id="rId9"/>
    <p:sldId id="271" r:id="rId10"/>
    <p:sldId id="272" r:id="rId11"/>
    <p:sldId id="278" r:id="rId12"/>
    <p:sldId id="269" r:id="rId13"/>
    <p:sldId id="260" r:id="rId14"/>
    <p:sldId id="261" r:id="rId15"/>
    <p:sldId id="263" r:id="rId16"/>
    <p:sldId id="276" r:id="rId17"/>
    <p:sldId id="275" r:id="rId18"/>
    <p:sldId id="264" r:id="rId19"/>
    <p:sldId id="265" r:id="rId20"/>
    <p:sldId id="277" r:id="rId21"/>
    <p:sldId id="26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15426D-14A3-491B-B985-6A6CFAF4ECEB}" type="datetimeFigureOut">
              <a:rPr lang="en-US"/>
              <a:t>8/28/2017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7CEBC8-3171-434F-99B2-41BB31C1E331}" type="slidenum">
              <a:rPr lang="en-US"/>
              <a:t>‹#›</a:t>
            </a:fld>
            <a:endParaRPr lang="en-US"/>
          </a:p>
        </p:txBody>
      </p:sp>
    </p:spTree>
    <p:extLst>
      <p:ext uri="{BB962C8B-B14F-4D97-AF65-F5344CB8AC3E}">
        <p14:creationId xmlns:p14="http://schemas.microsoft.com/office/powerpoint/2010/main" val="3775500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1</a:t>
            </a:fld>
            <a:endParaRPr lang="en-US"/>
          </a:p>
        </p:txBody>
      </p:sp>
    </p:spTree>
    <p:extLst>
      <p:ext uri="{BB962C8B-B14F-4D97-AF65-F5344CB8AC3E}">
        <p14:creationId xmlns:p14="http://schemas.microsoft.com/office/powerpoint/2010/main" val="1398368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10</a:t>
            </a:fld>
            <a:endParaRPr lang="en-US"/>
          </a:p>
        </p:txBody>
      </p:sp>
    </p:spTree>
    <p:extLst>
      <p:ext uri="{BB962C8B-B14F-4D97-AF65-F5344CB8AC3E}">
        <p14:creationId xmlns:p14="http://schemas.microsoft.com/office/powerpoint/2010/main" val="2557664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11</a:t>
            </a:fld>
            <a:endParaRPr lang="en-US"/>
          </a:p>
        </p:txBody>
      </p:sp>
    </p:spTree>
    <p:extLst>
      <p:ext uri="{BB962C8B-B14F-4D97-AF65-F5344CB8AC3E}">
        <p14:creationId xmlns:p14="http://schemas.microsoft.com/office/powerpoint/2010/main" val="4240387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12</a:t>
            </a:fld>
            <a:endParaRPr lang="en-US"/>
          </a:p>
        </p:txBody>
      </p:sp>
    </p:spTree>
    <p:extLst>
      <p:ext uri="{BB962C8B-B14F-4D97-AF65-F5344CB8AC3E}">
        <p14:creationId xmlns:p14="http://schemas.microsoft.com/office/powerpoint/2010/main" val="439315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13</a:t>
            </a:fld>
            <a:endParaRPr lang="en-US"/>
          </a:p>
        </p:txBody>
      </p:sp>
    </p:spTree>
    <p:extLst>
      <p:ext uri="{BB962C8B-B14F-4D97-AF65-F5344CB8AC3E}">
        <p14:creationId xmlns:p14="http://schemas.microsoft.com/office/powerpoint/2010/main" val="3434817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14</a:t>
            </a:fld>
            <a:endParaRPr lang="en-US"/>
          </a:p>
        </p:txBody>
      </p:sp>
    </p:spTree>
    <p:extLst>
      <p:ext uri="{BB962C8B-B14F-4D97-AF65-F5344CB8AC3E}">
        <p14:creationId xmlns:p14="http://schemas.microsoft.com/office/powerpoint/2010/main" val="3774421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15</a:t>
            </a:fld>
            <a:endParaRPr lang="en-US"/>
          </a:p>
        </p:txBody>
      </p:sp>
    </p:spTree>
    <p:extLst>
      <p:ext uri="{BB962C8B-B14F-4D97-AF65-F5344CB8AC3E}">
        <p14:creationId xmlns:p14="http://schemas.microsoft.com/office/powerpoint/2010/main" val="1362851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16</a:t>
            </a:fld>
            <a:endParaRPr lang="en-US"/>
          </a:p>
        </p:txBody>
      </p:sp>
    </p:spTree>
    <p:extLst>
      <p:ext uri="{BB962C8B-B14F-4D97-AF65-F5344CB8AC3E}">
        <p14:creationId xmlns:p14="http://schemas.microsoft.com/office/powerpoint/2010/main" val="33759283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17</a:t>
            </a:fld>
            <a:endParaRPr lang="en-US"/>
          </a:p>
        </p:txBody>
      </p:sp>
    </p:spTree>
    <p:extLst>
      <p:ext uri="{BB962C8B-B14F-4D97-AF65-F5344CB8AC3E}">
        <p14:creationId xmlns:p14="http://schemas.microsoft.com/office/powerpoint/2010/main" val="1845731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18</a:t>
            </a:fld>
            <a:endParaRPr lang="en-US"/>
          </a:p>
        </p:txBody>
      </p:sp>
    </p:spTree>
    <p:extLst>
      <p:ext uri="{BB962C8B-B14F-4D97-AF65-F5344CB8AC3E}">
        <p14:creationId xmlns:p14="http://schemas.microsoft.com/office/powerpoint/2010/main" val="237608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19</a:t>
            </a:fld>
            <a:endParaRPr lang="en-US"/>
          </a:p>
        </p:txBody>
      </p:sp>
    </p:spTree>
    <p:extLst>
      <p:ext uri="{BB962C8B-B14F-4D97-AF65-F5344CB8AC3E}">
        <p14:creationId xmlns:p14="http://schemas.microsoft.com/office/powerpoint/2010/main" val="251746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2</a:t>
            </a:fld>
            <a:endParaRPr lang="en-US"/>
          </a:p>
        </p:txBody>
      </p:sp>
    </p:spTree>
    <p:extLst>
      <p:ext uri="{BB962C8B-B14F-4D97-AF65-F5344CB8AC3E}">
        <p14:creationId xmlns:p14="http://schemas.microsoft.com/office/powerpoint/2010/main" val="2622737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20</a:t>
            </a:fld>
            <a:endParaRPr lang="en-US"/>
          </a:p>
        </p:txBody>
      </p:sp>
    </p:spTree>
    <p:extLst>
      <p:ext uri="{BB962C8B-B14F-4D97-AF65-F5344CB8AC3E}">
        <p14:creationId xmlns:p14="http://schemas.microsoft.com/office/powerpoint/2010/main" val="970435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21</a:t>
            </a:fld>
            <a:endParaRPr lang="en-US"/>
          </a:p>
        </p:txBody>
      </p:sp>
    </p:spTree>
    <p:extLst>
      <p:ext uri="{BB962C8B-B14F-4D97-AF65-F5344CB8AC3E}">
        <p14:creationId xmlns:p14="http://schemas.microsoft.com/office/powerpoint/2010/main" val="4166592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3</a:t>
            </a:fld>
            <a:endParaRPr lang="en-US"/>
          </a:p>
        </p:txBody>
      </p:sp>
    </p:spTree>
    <p:extLst>
      <p:ext uri="{BB962C8B-B14F-4D97-AF65-F5344CB8AC3E}">
        <p14:creationId xmlns:p14="http://schemas.microsoft.com/office/powerpoint/2010/main" val="2353414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4</a:t>
            </a:fld>
            <a:endParaRPr lang="en-US"/>
          </a:p>
        </p:txBody>
      </p:sp>
    </p:spTree>
    <p:extLst>
      <p:ext uri="{BB962C8B-B14F-4D97-AF65-F5344CB8AC3E}">
        <p14:creationId xmlns:p14="http://schemas.microsoft.com/office/powerpoint/2010/main" val="774938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5</a:t>
            </a:fld>
            <a:endParaRPr lang="en-US"/>
          </a:p>
        </p:txBody>
      </p:sp>
    </p:spTree>
    <p:extLst>
      <p:ext uri="{BB962C8B-B14F-4D97-AF65-F5344CB8AC3E}">
        <p14:creationId xmlns:p14="http://schemas.microsoft.com/office/powerpoint/2010/main" val="1367152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6</a:t>
            </a:fld>
            <a:endParaRPr lang="en-US"/>
          </a:p>
        </p:txBody>
      </p:sp>
    </p:spTree>
    <p:extLst>
      <p:ext uri="{BB962C8B-B14F-4D97-AF65-F5344CB8AC3E}">
        <p14:creationId xmlns:p14="http://schemas.microsoft.com/office/powerpoint/2010/main" val="1142417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7</a:t>
            </a:fld>
            <a:endParaRPr lang="en-US"/>
          </a:p>
        </p:txBody>
      </p:sp>
    </p:spTree>
    <p:extLst>
      <p:ext uri="{BB962C8B-B14F-4D97-AF65-F5344CB8AC3E}">
        <p14:creationId xmlns:p14="http://schemas.microsoft.com/office/powerpoint/2010/main" val="1203629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8</a:t>
            </a:fld>
            <a:endParaRPr lang="en-US"/>
          </a:p>
        </p:txBody>
      </p:sp>
    </p:spTree>
    <p:extLst>
      <p:ext uri="{BB962C8B-B14F-4D97-AF65-F5344CB8AC3E}">
        <p14:creationId xmlns:p14="http://schemas.microsoft.com/office/powerpoint/2010/main" val="1966992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CEBC8-3171-434F-99B2-41BB31C1E331}" type="slidenum">
              <a:rPr lang="en-US"/>
              <a:t>9</a:t>
            </a:fld>
            <a:endParaRPr lang="en-US"/>
          </a:p>
        </p:txBody>
      </p:sp>
    </p:spTree>
    <p:extLst>
      <p:ext uri="{BB962C8B-B14F-4D97-AF65-F5344CB8AC3E}">
        <p14:creationId xmlns:p14="http://schemas.microsoft.com/office/powerpoint/2010/main" val="12388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858638-6CA2-40A7-827A-F4992344EC48}"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6660A-0500-44AD-BF5C-B492A1D9C0EF}" type="slidenum">
              <a:rPr lang="en-US" smtClean="0"/>
              <a:t>‹#›</a:t>
            </a:fld>
            <a:endParaRPr lang="en-US"/>
          </a:p>
        </p:txBody>
      </p:sp>
    </p:spTree>
    <p:extLst>
      <p:ext uri="{BB962C8B-B14F-4D97-AF65-F5344CB8AC3E}">
        <p14:creationId xmlns:p14="http://schemas.microsoft.com/office/powerpoint/2010/main" val="1199575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58638-6CA2-40A7-827A-F4992344EC48}"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6660A-0500-44AD-BF5C-B492A1D9C0EF}" type="slidenum">
              <a:rPr lang="en-US" smtClean="0"/>
              <a:t>‹#›</a:t>
            </a:fld>
            <a:endParaRPr lang="en-US"/>
          </a:p>
        </p:txBody>
      </p:sp>
    </p:spTree>
    <p:extLst>
      <p:ext uri="{BB962C8B-B14F-4D97-AF65-F5344CB8AC3E}">
        <p14:creationId xmlns:p14="http://schemas.microsoft.com/office/powerpoint/2010/main" val="339607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58638-6CA2-40A7-827A-F4992344EC48}"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6660A-0500-44AD-BF5C-B492A1D9C0EF}" type="slidenum">
              <a:rPr lang="en-US" smtClean="0"/>
              <a:t>‹#›</a:t>
            </a:fld>
            <a:endParaRPr lang="en-US"/>
          </a:p>
        </p:txBody>
      </p:sp>
    </p:spTree>
    <p:extLst>
      <p:ext uri="{BB962C8B-B14F-4D97-AF65-F5344CB8AC3E}">
        <p14:creationId xmlns:p14="http://schemas.microsoft.com/office/powerpoint/2010/main" val="2495049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58638-6CA2-40A7-827A-F4992344EC48}"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6660A-0500-44AD-BF5C-B492A1D9C0EF}" type="slidenum">
              <a:rPr lang="en-US" smtClean="0"/>
              <a:t>‹#›</a:t>
            </a:fld>
            <a:endParaRPr lang="en-US"/>
          </a:p>
        </p:txBody>
      </p:sp>
    </p:spTree>
    <p:extLst>
      <p:ext uri="{BB962C8B-B14F-4D97-AF65-F5344CB8AC3E}">
        <p14:creationId xmlns:p14="http://schemas.microsoft.com/office/powerpoint/2010/main" val="26819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858638-6CA2-40A7-827A-F4992344EC48}"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6660A-0500-44AD-BF5C-B492A1D9C0EF}" type="slidenum">
              <a:rPr lang="en-US" smtClean="0"/>
              <a:t>‹#›</a:t>
            </a:fld>
            <a:endParaRPr lang="en-US"/>
          </a:p>
        </p:txBody>
      </p:sp>
    </p:spTree>
    <p:extLst>
      <p:ext uri="{BB962C8B-B14F-4D97-AF65-F5344CB8AC3E}">
        <p14:creationId xmlns:p14="http://schemas.microsoft.com/office/powerpoint/2010/main" val="2316483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858638-6CA2-40A7-827A-F4992344EC48}"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6660A-0500-44AD-BF5C-B492A1D9C0EF}" type="slidenum">
              <a:rPr lang="en-US" smtClean="0"/>
              <a:t>‹#›</a:t>
            </a:fld>
            <a:endParaRPr lang="en-US"/>
          </a:p>
        </p:txBody>
      </p:sp>
    </p:spTree>
    <p:extLst>
      <p:ext uri="{BB962C8B-B14F-4D97-AF65-F5344CB8AC3E}">
        <p14:creationId xmlns:p14="http://schemas.microsoft.com/office/powerpoint/2010/main" val="253663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858638-6CA2-40A7-827A-F4992344EC48}" type="datetimeFigureOut">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E6660A-0500-44AD-BF5C-B492A1D9C0EF}" type="slidenum">
              <a:rPr lang="en-US" smtClean="0"/>
              <a:t>‹#›</a:t>
            </a:fld>
            <a:endParaRPr lang="en-US"/>
          </a:p>
        </p:txBody>
      </p:sp>
    </p:spTree>
    <p:extLst>
      <p:ext uri="{BB962C8B-B14F-4D97-AF65-F5344CB8AC3E}">
        <p14:creationId xmlns:p14="http://schemas.microsoft.com/office/powerpoint/2010/main" val="1892581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858638-6CA2-40A7-827A-F4992344EC48}" type="datetimeFigureOut">
              <a:rPr lang="en-US" smtClean="0"/>
              <a:t>8/28/2017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E6660A-0500-44AD-BF5C-B492A1D9C0EF}" type="slidenum">
              <a:rPr lang="en-US" smtClean="0"/>
              <a:t>‹#›</a:t>
            </a:fld>
            <a:endParaRPr lang="en-US"/>
          </a:p>
        </p:txBody>
      </p:sp>
    </p:spTree>
    <p:extLst>
      <p:ext uri="{BB962C8B-B14F-4D97-AF65-F5344CB8AC3E}">
        <p14:creationId xmlns:p14="http://schemas.microsoft.com/office/powerpoint/2010/main" val="186353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58638-6CA2-40A7-827A-F4992344EC48}" type="datetimeFigureOut">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E6660A-0500-44AD-BF5C-B492A1D9C0EF}" type="slidenum">
              <a:rPr lang="en-US" smtClean="0"/>
              <a:t>‹#›</a:t>
            </a:fld>
            <a:endParaRPr lang="en-US"/>
          </a:p>
        </p:txBody>
      </p:sp>
    </p:spTree>
    <p:extLst>
      <p:ext uri="{BB962C8B-B14F-4D97-AF65-F5344CB8AC3E}">
        <p14:creationId xmlns:p14="http://schemas.microsoft.com/office/powerpoint/2010/main" val="3121432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58638-6CA2-40A7-827A-F4992344EC48}"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6660A-0500-44AD-BF5C-B492A1D9C0EF}" type="slidenum">
              <a:rPr lang="en-US" smtClean="0"/>
              <a:t>‹#›</a:t>
            </a:fld>
            <a:endParaRPr lang="en-US"/>
          </a:p>
        </p:txBody>
      </p:sp>
    </p:spTree>
    <p:extLst>
      <p:ext uri="{BB962C8B-B14F-4D97-AF65-F5344CB8AC3E}">
        <p14:creationId xmlns:p14="http://schemas.microsoft.com/office/powerpoint/2010/main" val="33892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58638-6CA2-40A7-827A-F4992344EC48}"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6660A-0500-44AD-BF5C-B492A1D9C0EF}" type="slidenum">
              <a:rPr lang="en-US" smtClean="0"/>
              <a:t>‹#›</a:t>
            </a:fld>
            <a:endParaRPr lang="en-US"/>
          </a:p>
        </p:txBody>
      </p:sp>
    </p:spTree>
    <p:extLst>
      <p:ext uri="{BB962C8B-B14F-4D97-AF65-F5344CB8AC3E}">
        <p14:creationId xmlns:p14="http://schemas.microsoft.com/office/powerpoint/2010/main" val="2762614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58638-6CA2-40A7-827A-F4992344EC48}" type="datetimeFigureOut">
              <a:rPr lang="en-US" smtClean="0"/>
              <a:t>8/28/2017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6660A-0500-44AD-BF5C-B492A1D9C0EF}" type="slidenum">
              <a:rPr lang="en-US" smtClean="0"/>
              <a:t>‹#›</a:t>
            </a:fld>
            <a:endParaRPr lang="en-US"/>
          </a:p>
        </p:txBody>
      </p:sp>
    </p:spTree>
    <p:extLst>
      <p:ext uri="{BB962C8B-B14F-4D97-AF65-F5344CB8AC3E}">
        <p14:creationId xmlns:p14="http://schemas.microsoft.com/office/powerpoint/2010/main" val="15688044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easybib.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citationmachine.ne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smtClean="0"/>
              <a:t>Name(s)</a:t>
            </a:r>
            <a:endParaRPr lang="en-US" dirty="0"/>
          </a:p>
          <a:p>
            <a:r>
              <a:rPr lang="en-US" dirty="0" smtClean="0"/>
              <a:t>A picture in the background would be nice.  </a:t>
            </a:r>
          </a:p>
          <a:p>
            <a:r>
              <a:rPr lang="en-US" dirty="0" smtClean="0"/>
              <a:t>Insert pictures wherever you would like but they need to be photos of your experiment NOT graphics from the internet. </a:t>
            </a:r>
            <a:endParaRPr lang="en-US" dirty="0"/>
          </a:p>
        </p:txBody>
      </p:sp>
      <p:sp>
        <p:nvSpPr>
          <p:cNvPr id="7" name="Title 6"/>
          <p:cNvSpPr>
            <a:spLocks noGrp="1"/>
          </p:cNvSpPr>
          <p:nvPr>
            <p:ph type="ctrTitle"/>
          </p:nvPr>
        </p:nvSpPr>
        <p:spPr/>
        <p:txBody>
          <a:bodyPr/>
          <a:lstStyle/>
          <a:p>
            <a:r>
              <a:rPr lang="en-US" dirty="0" smtClean="0"/>
              <a:t>Title </a:t>
            </a:r>
            <a:br>
              <a:rPr lang="en-US" dirty="0" smtClean="0"/>
            </a:br>
            <a:r>
              <a:rPr lang="en-US" dirty="0" smtClean="0"/>
              <a:t>(make it fun or a pun)</a:t>
            </a:r>
            <a:endParaRPr lang="en-US" dirty="0"/>
          </a:p>
        </p:txBody>
      </p:sp>
    </p:spTree>
    <p:extLst>
      <p:ext uri="{BB962C8B-B14F-4D97-AF65-F5344CB8AC3E}">
        <p14:creationId xmlns:p14="http://schemas.microsoft.com/office/powerpoint/2010/main" val="1762031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Group</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smtClean="0"/>
              <a:t>How are you planning on setting up a separate group that is not exposed to the test/independent variable?</a:t>
            </a:r>
            <a:endParaRPr lang="en-US" dirty="0"/>
          </a:p>
        </p:txBody>
      </p:sp>
    </p:spTree>
    <p:extLst>
      <p:ext uri="{BB962C8B-B14F-4D97-AF65-F5344CB8AC3E}">
        <p14:creationId xmlns:p14="http://schemas.microsoft.com/office/powerpoint/2010/main" val="1999176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smtClean="0"/>
              <a:t>How many trials are you planning on having? </a:t>
            </a:r>
          </a:p>
          <a:p>
            <a:r>
              <a:rPr lang="en-US" dirty="0" smtClean="0"/>
              <a:t>Keep in mind the more the better.  If its something that will take a lot of time you may want to run multiple trials at the same time. </a:t>
            </a:r>
          </a:p>
          <a:p>
            <a:r>
              <a:rPr lang="en-US" dirty="0" smtClean="0"/>
              <a:t>If it is a people project you need to get a large sample size.  Ideally 50 or more.  </a:t>
            </a:r>
          </a:p>
          <a:p>
            <a:r>
              <a:rPr lang="en-US" dirty="0" smtClean="0"/>
              <a:t>How do you propose to get enough supplies or test participants?</a:t>
            </a:r>
          </a:p>
          <a:p>
            <a:r>
              <a:rPr lang="en-US" dirty="0" smtClean="0"/>
              <a:t>What may limit your ability to perform this many trials?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295645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smtClean="0"/>
              <a:t>If </a:t>
            </a:r>
            <a:r>
              <a:rPr lang="en-US" u="sng" dirty="0" smtClean="0"/>
              <a:t>(test/independent variable) </a:t>
            </a:r>
            <a:r>
              <a:rPr lang="en-US" dirty="0" smtClean="0"/>
              <a:t>is changed and </a:t>
            </a:r>
            <a:r>
              <a:rPr lang="en-US" u="sng" dirty="0" smtClean="0"/>
              <a:t>(outcome/dependent variable) </a:t>
            </a:r>
            <a:r>
              <a:rPr lang="en-US" dirty="0" smtClean="0"/>
              <a:t>is measured then ____________ will happen because ________________.</a:t>
            </a:r>
            <a:endParaRPr lang="en-US" dirty="0"/>
          </a:p>
        </p:txBody>
      </p:sp>
    </p:spTree>
    <p:extLst>
      <p:ext uri="{BB962C8B-B14F-4D97-AF65-F5344CB8AC3E}">
        <p14:creationId xmlns:p14="http://schemas.microsoft.com/office/powerpoint/2010/main" val="2008757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List</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a:t>Include amounts (quantities) and measurements (sizes).  Make sure to include enough materials to complete the total number of trials. </a:t>
            </a:r>
          </a:p>
          <a:p>
            <a:r>
              <a:rPr lang="en-US" dirty="0" smtClean="0"/>
              <a:t>Use metric units</a:t>
            </a:r>
            <a:endParaRPr lang="en-US" dirty="0"/>
          </a:p>
          <a:p>
            <a:r>
              <a:rPr lang="en-US" dirty="0" smtClean="0"/>
              <a:t>Include </a:t>
            </a:r>
            <a:r>
              <a:rPr lang="en-US" dirty="0"/>
              <a:t>ALL equipment used – except pen and paper unless it is part of the experiment. </a:t>
            </a:r>
          </a:p>
          <a:p>
            <a:r>
              <a:rPr lang="en-US" dirty="0" smtClean="0"/>
              <a:t>Put your materials in a list using bullet points.  Make it multiple columns or pages to accommodate your materials. </a:t>
            </a:r>
          </a:p>
          <a:p>
            <a:r>
              <a:rPr lang="en-US" dirty="0" smtClean="0"/>
              <a:t>BE SPECIFIC!   </a:t>
            </a:r>
            <a:endParaRPr lang="en-US" dirty="0"/>
          </a:p>
          <a:p>
            <a:endParaRPr lang="en-US" dirty="0"/>
          </a:p>
        </p:txBody>
      </p:sp>
    </p:spTree>
    <p:extLst>
      <p:ext uri="{BB962C8B-B14F-4D97-AF65-F5344CB8AC3E}">
        <p14:creationId xmlns:p14="http://schemas.microsoft.com/office/powerpoint/2010/main" val="3224943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a:t>
            </a:r>
            <a:endParaRPr lang="en-US" dirty="0"/>
          </a:p>
        </p:txBody>
      </p:sp>
      <p:sp>
        <p:nvSpPr>
          <p:cNvPr id="3" name="Content Placeholder 2"/>
          <p:cNvSpPr>
            <a:spLocks noGrp="1"/>
          </p:cNvSpPr>
          <p:nvPr>
            <p:ph idx="1"/>
          </p:nvPr>
        </p:nvSpPr>
        <p:spPr>
          <a:xfrm>
            <a:off x="838200" y="1365161"/>
            <a:ext cx="10515600" cy="4811802"/>
          </a:xfrm>
        </p:spPr>
        <p:txBody>
          <a:bodyPr vert="horz" lIns="91440" tIns="45720" rIns="91440" bIns="45720" rtlCol="0" anchor="t">
            <a:normAutofit fontScale="92500" lnSpcReduction="20000"/>
          </a:bodyPr>
          <a:lstStyle/>
          <a:p>
            <a:pPr marL="0" indent="0">
              <a:buNone/>
            </a:pPr>
            <a:r>
              <a:rPr lang="en-US" dirty="0"/>
              <a:t>The procedure is a specific set of steps taken in order to do the experiment.  Someone who does not know anything about the project should be able to read the procedure and duplicate the experiment without any questions. </a:t>
            </a:r>
          </a:p>
          <a:p>
            <a:pPr marL="514350" indent="-514350">
              <a:buFont typeface="+mj-lt"/>
              <a:buAutoNum type="arabicPeriod"/>
            </a:pPr>
            <a:r>
              <a:rPr lang="en-US" dirty="0" smtClean="0"/>
              <a:t>Number </a:t>
            </a:r>
            <a:r>
              <a:rPr lang="en-US" dirty="0"/>
              <a:t>all procedures and skip spaces in between each step.   </a:t>
            </a:r>
          </a:p>
          <a:p>
            <a:pPr marL="514350" indent="-514350">
              <a:buFont typeface="+mj-lt"/>
              <a:buAutoNum type="arabicPeriod"/>
            </a:pPr>
            <a:r>
              <a:rPr lang="en-US" dirty="0" smtClean="0"/>
              <a:t>Use </a:t>
            </a:r>
            <a:r>
              <a:rPr lang="en-US" dirty="0"/>
              <a:t>a NARRATIVE  tone – no pronouns and PRESENT tense. </a:t>
            </a:r>
          </a:p>
          <a:p>
            <a:pPr marL="514350" indent="-514350">
              <a:buFont typeface="+mj-lt"/>
              <a:buAutoNum type="arabicPeriod"/>
            </a:pPr>
            <a:r>
              <a:rPr lang="en-US" dirty="0" smtClean="0"/>
              <a:t>Use metric </a:t>
            </a:r>
            <a:r>
              <a:rPr lang="en-US" dirty="0"/>
              <a:t>measurements. </a:t>
            </a:r>
          </a:p>
          <a:p>
            <a:pPr marL="514350" indent="-514350">
              <a:buFont typeface="+mj-lt"/>
              <a:buAutoNum type="arabicPeriod"/>
            </a:pPr>
            <a:r>
              <a:rPr lang="en-US" dirty="0" smtClean="0"/>
              <a:t>Write </a:t>
            </a:r>
            <a:r>
              <a:rPr lang="en-US" dirty="0"/>
              <a:t>down ALL steps including when and/or how to record the information gained from the experiment.   </a:t>
            </a:r>
          </a:p>
          <a:p>
            <a:pPr marL="514350" indent="-514350">
              <a:buFont typeface="+mj-lt"/>
              <a:buAutoNum type="arabicPeriod"/>
            </a:pPr>
            <a:r>
              <a:rPr lang="en-US" dirty="0" smtClean="0"/>
              <a:t>Write </a:t>
            </a:r>
            <a:r>
              <a:rPr lang="en-US" dirty="0"/>
              <a:t>down amounts used in the steps. </a:t>
            </a:r>
          </a:p>
          <a:p>
            <a:pPr marL="514350" indent="-514350">
              <a:buFont typeface="+mj-lt"/>
              <a:buAutoNum type="arabicPeriod"/>
            </a:pPr>
            <a:r>
              <a:rPr lang="en-US" dirty="0" smtClean="0"/>
              <a:t>Include </a:t>
            </a:r>
            <a:r>
              <a:rPr lang="en-US" dirty="0"/>
              <a:t>as many trials as possible (at least 5).  When using plants or humans, the higher the number the better. </a:t>
            </a:r>
          </a:p>
          <a:p>
            <a:pPr marL="514350" indent="-514350">
              <a:buFont typeface="+mj-lt"/>
              <a:buAutoNum type="arabicPeriod"/>
            </a:pPr>
            <a:r>
              <a:rPr lang="en-US" dirty="0" smtClean="0"/>
              <a:t>Instead </a:t>
            </a:r>
            <a:r>
              <a:rPr lang="en-US" dirty="0"/>
              <a:t>of retyping steps for another trial use the term “repeat</a:t>
            </a:r>
            <a:r>
              <a:rPr lang="en-US" dirty="0" smtClean="0"/>
              <a:t>” and list the steps that need repeated. </a:t>
            </a:r>
            <a:endParaRPr lang="en-US" dirty="0"/>
          </a:p>
        </p:txBody>
      </p:sp>
    </p:spTree>
    <p:extLst>
      <p:ext uri="{BB962C8B-B14F-4D97-AF65-F5344CB8AC3E}">
        <p14:creationId xmlns:p14="http://schemas.microsoft.com/office/powerpoint/2010/main" val="1670637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Data</a:t>
            </a:r>
            <a:endParaRPr lang="en-US" dirty="0"/>
          </a:p>
        </p:txBody>
      </p:sp>
      <p:sp>
        <p:nvSpPr>
          <p:cNvPr id="3" name="Content Placeholder 2"/>
          <p:cNvSpPr>
            <a:spLocks noGrp="1"/>
          </p:cNvSpPr>
          <p:nvPr>
            <p:ph idx="1"/>
          </p:nvPr>
        </p:nvSpPr>
        <p:spPr/>
        <p:txBody>
          <a:bodyPr/>
          <a:lstStyle/>
          <a:p>
            <a:r>
              <a:rPr lang="en-US" dirty="0" smtClean="0"/>
              <a:t>This is a description of what you noticed during your experiment but didn’t necessarily measure.  </a:t>
            </a:r>
          </a:p>
          <a:p>
            <a:r>
              <a:rPr lang="en-US" dirty="0" smtClean="0"/>
              <a:t>Observations about color changes or smells would be appropriate here. </a:t>
            </a:r>
            <a:endParaRPr lang="en-US" dirty="0"/>
          </a:p>
          <a:p>
            <a:endParaRPr lang="en-US" dirty="0"/>
          </a:p>
        </p:txBody>
      </p:sp>
    </p:spTree>
    <p:extLst>
      <p:ext uri="{BB962C8B-B14F-4D97-AF65-F5344CB8AC3E}">
        <p14:creationId xmlns:p14="http://schemas.microsoft.com/office/powerpoint/2010/main" val="2100868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Data Table (you can have more than one)</a:t>
            </a:r>
            <a:endParaRPr lang="en-US" dirty="0"/>
          </a:p>
        </p:txBody>
      </p:sp>
      <p:sp>
        <p:nvSpPr>
          <p:cNvPr id="3" name="Content Placeholder 2"/>
          <p:cNvSpPr>
            <a:spLocks noGrp="1"/>
          </p:cNvSpPr>
          <p:nvPr>
            <p:ph idx="1"/>
          </p:nvPr>
        </p:nvSpPr>
        <p:spPr/>
        <p:txBody>
          <a:bodyPr/>
          <a:lstStyle/>
          <a:p>
            <a:pPr marL="0" indent="0">
              <a:buNone/>
            </a:pPr>
            <a:r>
              <a:rPr lang="en-US" dirty="0"/>
              <a:t>All data </a:t>
            </a:r>
            <a:r>
              <a:rPr lang="en-US" dirty="0" smtClean="0"/>
              <a:t>tables </a:t>
            </a:r>
            <a:r>
              <a:rPr lang="en-US" dirty="0"/>
              <a:t>must have the following: </a:t>
            </a:r>
          </a:p>
          <a:p>
            <a:r>
              <a:rPr lang="en-US" dirty="0" smtClean="0"/>
              <a:t>A </a:t>
            </a:r>
            <a:r>
              <a:rPr lang="en-US" dirty="0"/>
              <a:t>Title: descriptive, explains exactly what was tested and compared.  (Do not use creative titles like “Colorful Candy”  - this does not tell what was measured). </a:t>
            </a:r>
          </a:p>
          <a:p>
            <a:r>
              <a:rPr lang="en-US" dirty="0" smtClean="0"/>
              <a:t>Variables </a:t>
            </a:r>
            <a:r>
              <a:rPr lang="en-US" dirty="0"/>
              <a:t>– one for each axis: tells what was being measured (ex. Height of plants, pH of soil, amount of candy) </a:t>
            </a:r>
          </a:p>
          <a:p>
            <a:r>
              <a:rPr lang="en-US" dirty="0" smtClean="0"/>
              <a:t>Units</a:t>
            </a:r>
            <a:r>
              <a:rPr lang="en-US" dirty="0"/>
              <a:t>:  tells how the variables were measured (ex. Centimeters, pH, numbers) </a:t>
            </a:r>
          </a:p>
          <a:p>
            <a:r>
              <a:rPr lang="en-US" dirty="0" smtClean="0"/>
              <a:t>Give </a:t>
            </a:r>
            <a:r>
              <a:rPr lang="en-US" dirty="0"/>
              <a:t>a key for any abbreviations used</a:t>
            </a:r>
          </a:p>
          <a:p>
            <a:endParaRPr lang="en-US" dirty="0"/>
          </a:p>
        </p:txBody>
      </p:sp>
    </p:spTree>
    <p:extLst>
      <p:ext uri="{BB962C8B-B14F-4D97-AF65-F5344CB8AC3E}">
        <p14:creationId xmlns:p14="http://schemas.microsoft.com/office/powerpoint/2010/main" val="3722348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Graph (you can use excel or websites like mathisfun.com) (you can have more than one)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Graphs must include the following: </a:t>
            </a:r>
          </a:p>
          <a:p>
            <a:r>
              <a:rPr lang="en-US" dirty="0" smtClean="0"/>
              <a:t>Title</a:t>
            </a:r>
            <a:r>
              <a:rPr lang="en-US" dirty="0"/>
              <a:t>: This should be descriptive and explain exactly what was tested and compared (do not use creative titles like “colorful candy”.  This does not tell what was measured.  For line graphs the title should be “How does Time affect Plant Growth”) </a:t>
            </a:r>
            <a:endParaRPr lang="en-US" dirty="0" smtClean="0"/>
          </a:p>
          <a:p>
            <a:r>
              <a:rPr lang="en-US" dirty="0" smtClean="0"/>
              <a:t>Labels</a:t>
            </a:r>
            <a:r>
              <a:rPr lang="en-US" dirty="0"/>
              <a:t>: </a:t>
            </a:r>
            <a:r>
              <a:rPr lang="en-US" dirty="0" smtClean="0"/>
              <a:t>Test/Independent </a:t>
            </a:r>
            <a:r>
              <a:rPr lang="en-US" dirty="0"/>
              <a:t>Variable on the x-axis and the </a:t>
            </a:r>
            <a:r>
              <a:rPr lang="en-US" dirty="0" smtClean="0"/>
              <a:t>Outcome/Dependent </a:t>
            </a:r>
            <a:r>
              <a:rPr lang="en-US" dirty="0"/>
              <a:t>Variable on the y-axis </a:t>
            </a:r>
            <a:endParaRPr lang="en-US" dirty="0" smtClean="0"/>
          </a:p>
          <a:p>
            <a:r>
              <a:rPr lang="en-US" dirty="0" smtClean="0"/>
              <a:t>Units</a:t>
            </a:r>
            <a:r>
              <a:rPr lang="en-US" dirty="0"/>
              <a:t>: These should be in parentheses after the labels </a:t>
            </a:r>
            <a:endParaRPr lang="en-US" dirty="0" smtClean="0"/>
          </a:p>
          <a:p>
            <a:r>
              <a:rPr lang="en-US" dirty="0" smtClean="0"/>
              <a:t>Evenly </a:t>
            </a:r>
            <a:r>
              <a:rPr lang="en-US" dirty="0"/>
              <a:t>Spaced Scale: should be on both axis </a:t>
            </a:r>
            <a:endParaRPr lang="en-US" dirty="0" smtClean="0"/>
          </a:p>
          <a:p>
            <a:r>
              <a:rPr lang="en-US" dirty="0" smtClean="0"/>
              <a:t>“This </a:t>
            </a:r>
            <a:r>
              <a:rPr lang="en-US" dirty="0"/>
              <a:t>graph shows…” statement: must summarize the relationship between the variables of the experiment.  All claims must be backed up with evidence from the data collected. </a:t>
            </a:r>
          </a:p>
        </p:txBody>
      </p:sp>
    </p:spTree>
    <p:extLst>
      <p:ext uri="{BB962C8B-B14F-4D97-AF65-F5344CB8AC3E}">
        <p14:creationId xmlns:p14="http://schemas.microsoft.com/office/powerpoint/2010/main" val="358603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838200" y="1468192"/>
            <a:ext cx="10515600" cy="4708771"/>
          </a:xfrm>
        </p:spPr>
        <p:txBody>
          <a:bodyPr vert="horz" lIns="91440" tIns="45720" rIns="91440" bIns="45720" rtlCol="0" anchor="t">
            <a:normAutofit fontScale="92500" lnSpcReduction="20000"/>
          </a:bodyPr>
          <a:lstStyle/>
          <a:p>
            <a:pPr marL="0" indent="0">
              <a:buNone/>
            </a:pPr>
            <a:r>
              <a:rPr lang="en-US" dirty="0"/>
              <a:t>The conclusion is the evaluation of the results and a determination of whether or not the purpose was met and the hypothesis supported.  It is based on the actual procedures. </a:t>
            </a:r>
            <a:endParaRPr lang="en-US" dirty="0" smtClean="0"/>
          </a:p>
          <a:p>
            <a:r>
              <a:rPr lang="en-US" dirty="0" smtClean="0"/>
              <a:t>Restate </a:t>
            </a:r>
            <a:r>
              <a:rPr lang="en-US" dirty="0"/>
              <a:t>the testable question </a:t>
            </a:r>
          </a:p>
          <a:p>
            <a:r>
              <a:rPr lang="en-US" dirty="0" smtClean="0"/>
              <a:t>Answer </a:t>
            </a:r>
            <a:r>
              <a:rPr lang="en-US" dirty="0"/>
              <a:t>the testable question </a:t>
            </a:r>
          </a:p>
          <a:p>
            <a:r>
              <a:rPr lang="en-US" dirty="0" smtClean="0"/>
              <a:t>Cite </a:t>
            </a:r>
            <a:r>
              <a:rPr lang="en-US" dirty="0"/>
              <a:t>evidence from experiment to back up your claim </a:t>
            </a:r>
          </a:p>
          <a:p>
            <a:r>
              <a:rPr lang="en-US" dirty="0" smtClean="0"/>
              <a:t>Explain </a:t>
            </a:r>
            <a:r>
              <a:rPr lang="en-US" dirty="0"/>
              <a:t>or elaborate on your evidence </a:t>
            </a:r>
          </a:p>
          <a:p>
            <a:r>
              <a:rPr lang="en-US" dirty="0" smtClean="0"/>
              <a:t>Summative </a:t>
            </a:r>
            <a:r>
              <a:rPr lang="en-US" dirty="0"/>
              <a:t>statement add any further experiments that could be done to extend on your research </a:t>
            </a:r>
            <a:endParaRPr lang="en-US" dirty="0" smtClean="0"/>
          </a:p>
          <a:p>
            <a:r>
              <a:rPr lang="en-US" dirty="0"/>
              <a:t>Sentence starters… </a:t>
            </a:r>
            <a:r>
              <a:rPr lang="en-US" dirty="0" smtClean="0"/>
              <a:t>	</a:t>
            </a:r>
          </a:p>
          <a:p>
            <a:pPr lvl="1"/>
            <a:r>
              <a:rPr lang="en-US" dirty="0" smtClean="0"/>
              <a:t>It </a:t>
            </a:r>
            <a:r>
              <a:rPr lang="en-US" dirty="0"/>
              <a:t>was thought that… </a:t>
            </a:r>
            <a:r>
              <a:rPr lang="en-US" dirty="0" smtClean="0"/>
              <a:t>	It </a:t>
            </a:r>
            <a:r>
              <a:rPr lang="en-US" dirty="0"/>
              <a:t>was found that… </a:t>
            </a:r>
            <a:r>
              <a:rPr lang="en-US" dirty="0" smtClean="0"/>
              <a:t>	The </a:t>
            </a:r>
            <a:r>
              <a:rPr lang="en-US" dirty="0"/>
              <a:t>claim was made that… </a:t>
            </a:r>
            <a:endParaRPr lang="en-US" dirty="0" smtClean="0"/>
          </a:p>
          <a:p>
            <a:pPr lvl="1"/>
            <a:r>
              <a:rPr lang="en-US" dirty="0" smtClean="0"/>
              <a:t>The </a:t>
            </a:r>
            <a:r>
              <a:rPr lang="en-US" dirty="0"/>
              <a:t>data (supported or did not support) the claim because it was observed that…. </a:t>
            </a:r>
            <a:endParaRPr lang="en-US" dirty="0" smtClean="0"/>
          </a:p>
          <a:p>
            <a:pPr lvl="1"/>
            <a:r>
              <a:rPr lang="en-US" dirty="0" smtClean="0"/>
              <a:t>However</a:t>
            </a:r>
            <a:r>
              <a:rPr lang="en-US" dirty="0"/>
              <a:t>… could have affected the results because</a:t>
            </a:r>
          </a:p>
        </p:txBody>
      </p:sp>
    </p:spTree>
    <p:extLst>
      <p:ext uri="{BB962C8B-B14F-4D97-AF65-F5344CB8AC3E}">
        <p14:creationId xmlns:p14="http://schemas.microsoft.com/office/powerpoint/2010/main" val="565118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learned	</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smtClean="0"/>
              <a:t>What did you learn in the course of your project.  This is an informal statement made to describe your experience.  </a:t>
            </a:r>
            <a:endParaRPr lang="en-US" dirty="0"/>
          </a:p>
        </p:txBody>
      </p:sp>
    </p:spTree>
    <p:extLst>
      <p:ext uri="{BB962C8B-B14F-4D97-AF65-F5344CB8AC3E}">
        <p14:creationId xmlns:p14="http://schemas.microsoft.com/office/powerpoint/2010/main" val="381936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Category:  </a:t>
            </a:r>
            <a:br>
              <a:rPr lang="en-US" dirty="0" smtClean="0"/>
            </a:br>
            <a:r>
              <a:rPr lang="en-US" dirty="0" smtClean="0"/>
              <a:t>Which </a:t>
            </a:r>
            <a:r>
              <a:rPr lang="en-US" dirty="0"/>
              <a:t>category do you find most interesting?</a:t>
            </a:r>
            <a:br>
              <a:rPr lang="en-US" dirty="0"/>
            </a:br>
            <a:endParaRPr lang="en-US" dirty="0"/>
          </a:p>
        </p:txBody>
      </p:sp>
      <p:sp>
        <p:nvSpPr>
          <p:cNvPr id="3" name="Content Placeholder 2"/>
          <p:cNvSpPr>
            <a:spLocks noGrp="1"/>
          </p:cNvSpPr>
          <p:nvPr>
            <p:ph idx="1"/>
          </p:nvPr>
        </p:nvSpPr>
        <p:spPr>
          <a:xfrm>
            <a:off x="838200" y="1452138"/>
            <a:ext cx="10515600" cy="4351338"/>
          </a:xfrm>
        </p:spPr>
        <p:txBody>
          <a:bodyPr vert="horz" lIns="0" tIns="45720" rIns="0" bIns="45720" numCol="2" rtlCol="0" anchor="t">
            <a:noAutofit/>
          </a:bodyPr>
          <a:lstStyle/>
          <a:p>
            <a:pPr lvl="1"/>
            <a:r>
              <a:rPr lang="en-US" sz="2800" dirty="0" smtClean="0"/>
              <a:t>*Animal Sciences</a:t>
            </a:r>
          </a:p>
          <a:p>
            <a:pPr lvl="1"/>
            <a:r>
              <a:rPr lang="en-US" sz="2800" dirty="0" smtClean="0"/>
              <a:t>*Behavioral &amp; Social Sciences</a:t>
            </a:r>
          </a:p>
          <a:p>
            <a:pPr lvl="1"/>
            <a:r>
              <a:rPr lang="en-US" sz="2800" dirty="0" smtClean="0"/>
              <a:t>*Biomedical &amp; Heath Sciences</a:t>
            </a:r>
          </a:p>
          <a:p>
            <a:pPr lvl="1"/>
            <a:r>
              <a:rPr lang="en-US" sz="2800" dirty="0" smtClean="0"/>
              <a:t>Cellular/Molecular Biology &amp; Biochemistry</a:t>
            </a:r>
          </a:p>
          <a:p>
            <a:pPr lvl="1"/>
            <a:r>
              <a:rPr lang="en-US" sz="2800" dirty="0" smtClean="0"/>
              <a:t>Chemistry</a:t>
            </a:r>
          </a:p>
          <a:p>
            <a:pPr lvl="1"/>
            <a:r>
              <a:rPr lang="en-US" sz="2800" dirty="0" smtClean="0"/>
              <a:t>Earth &amp; Environmental Sciences</a:t>
            </a:r>
          </a:p>
          <a:p>
            <a:pPr lvl="1"/>
            <a:r>
              <a:rPr lang="en-US" sz="2800" dirty="0" smtClean="0"/>
              <a:t>Engineering</a:t>
            </a:r>
          </a:p>
          <a:p>
            <a:pPr lvl="1"/>
            <a:r>
              <a:rPr lang="en-US" sz="2800" dirty="0" smtClean="0"/>
              <a:t>Environmental Engineering</a:t>
            </a:r>
          </a:p>
          <a:p>
            <a:pPr lvl="1"/>
            <a:r>
              <a:rPr lang="en-US" sz="2800" dirty="0" smtClean="0"/>
              <a:t>Intelligent Machines, Robotics &amp; Systems Software</a:t>
            </a:r>
          </a:p>
          <a:p>
            <a:pPr lvl="1"/>
            <a:r>
              <a:rPr lang="en-US" sz="2800" dirty="0" smtClean="0"/>
              <a:t>Mathematics &amp; Computational Sciences</a:t>
            </a:r>
          </a:p>
          <a:p>
            <a:pPr lvl="1"/>
            <a:r>
              <a:rPr lang="en-US" sz="2800" dirty="0" smtClean="0"/>
              <a:t>Physics and Astronomy</a:t>
            </a:r>
          </a:p>
          <a:p>
            <a:pPr lvl="1"/>
            <a:r>
              <a:rPr lang="en-US" sz="2800" dirty="0" smtClean="0"/>
              <a:t>Plant Sciences</a:t>
            </a:r>
          </a:p>
          <a:p>
            <a:pPr lvl="1"/>
            <a:endParaRPr lang="en-US" sz="2800" dirty="0"/>
          </a:p>
          <a:p>
            <a:pPr marL="457200" lvl="1" indent="0">
              <a:buNone/>
            </a:pPr>
            <a:r>
              <a:rPr lang="en-US" sz="2800" dirty="0" smtClean="0"/>
              <a:t>*Extra Paperwork Required and must be signed off by medical professional before experimentation</a:t>
            </a:r>
            <a:endParaRPr lang="en-US" sz="2800" dirty="0"/>
          </a:p>
        </p:txBody>
      </p:sp>
    </p:spTree>
    <p:extLst>
      <p:ext uri="{BB962C8B-B14F-4D97-AF65-F5344CB8AC3E}">
        <p14:creationId xmlns:p14="http://schemas.microsoft.com/office/powerpoint/2010/main" val="2836160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I would change	</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smtClean="0"/>
              <a:t>This should be a solid paragraph explaining how you would do your project better if you had a chance to do it again.  </a:t>
            </a:r>
            <a:endParaRPr lang="en-US" dirty="0"/>
          </a:p>
        </p:txBody>
      </p:sp>
    </p:spTree>
    <p:extLst>
      <p:ext uri="{BB962C8B-B14F-4D97-AF65-F5344CB8AC3E}">
        <p14:creationId xmlns:p14="http://schemas.microsoft.com/office/powerpoint/2010/main" val="59177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(minimum of 5)</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smtClean="0">
                <a:latin typeface="Corbel" charset="0"/>
              </a:rPr>
              <a:t>Don’t just list websites.  You need to use a website </a:t>
            </a:r>
            <a:r>
              <a:rPr lang="en-US" dirty="0">
                <a:latin typeface="Corbel" charset="0"/>
              </a:rPr>
              <a:t>like </a:t>
            </a:r>
            <a:r>
              <a:rPr lang="en-US" dirty="0">
                <a:latin typeface="Corbel" charset="0"/>
                <a:hlinkClick r:id="rId3"/>
              </a:rPr>
              <a:t>http://www.easybib.com</a:t>
            </a:r>
            <a:r>
              <a:rPr lang="en-US" dirty="0" smtClean="0">
                <a:latin typeface="Corbel" charset="0"/>
                <a:hlinkClick r:id="rId3"/>
              </a:rPr>
              <a:t>/</a:t>
            </a:r>
            <a:r>
              <a:rPr lang="en-US" dirty="0" smtClean="0">
                <a:latin typeface="Corbel" charset="0"/>
              </a:rPr>
              <a:t>  </a:t>
            </a:r>
            <a:r>
              <a:rPr lang="en-US" dirty="0">
                <a:latin typeface="Corbel" charset="0"/>
              </a:rPr>
              <a:t>or </a:t>
            </a:r>
            <a:r>
              <a:rPr lang="en-US" dirty="0">
                <a:latin typeface="Corbel" charset="0"/>
                <a:hlinkClick r:id="rId4"/>
              </a:rPr>
              <a:t>http://www.citationmachine.net</a:t>
            </a:r>
            <a:r>
              <a:rPr lang="en-US" dirty="0" smtClean="0">
                <a:latin typeface="Corbel" charset="0"/>
                <a:hlinkClick r:id="rId4"/>
              </a:rPr>
              <a:t>/</a:t>
            </a:r>
            <a:r>
              <a:rPr lang="en-US" dirty="0" smtClean="0">
                <a:latin typeface="Corbel" charset="0"/>
              </a:rPr>
              <a:t>  to generate actual citations. </a:t>
            </a:r>
            <a:endParaRPr lang="en-US" dirty="0">
              <a:latin typeface="Corbel" charset="0"/>
            </a:endParaRPr>
          </a:p>
        </p:txBody>
      </p:sp>
    </p:spTree>
    <p:extLst>
      <p:ext uri="{BB962C8B-B14F-4D97-AF65-F5344CB8AC3E}">
        <p14:creationId xmlns:p14="http://schemas.microsoft.com/office/powerpoint/2010/main" val="325165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br>
              <a:rPr lang="en-US" dirty="0" smtClean="0"/>
            </a:br>
            <a:r>
              <a:rPr lang="en-US" dirty="0" smtClean="0"/>
              <a:t>What do you want to find out?</a:t>
            </a:r>
            <a:endParaRPr lang="en-US" dirty="0"/>
          </a:p>
        </p:txBody>
      </p:sp>
      <p:sp>
        <p:nvSpPr>
          <p:cNvPr id="3" name="Content Placeholder 2"/>
          <p:cNvSpPr>
            <a:spLocks noGrp="1"/>
          </p:cNvSpPr>
          <p:nvPr>
            <p:ph idx="1"/>
          </p:nvPr>
        </p:nvSpPr>
        <p:spPr>
          <a:xfrm>
            <a:off x="838200" y="1825624"/>
            <a:ext cx="11049000" cy="4665327"/>
          </a:xfrm>
        </p:spPr>
        <p:txBody>
          <a:bodyPr vert="horz" lIns="0" tIns="45720" rIns="0" bIns="45720" rtlCol="0" anchor="t">
            <a:normAutofit fontScale="92500"/>
          </a:bodyPr>
          <a:lstStyle/>
          <a:p>
            <a:r>
              <a:rPr lang="en-US" dirty="0" smtClean="0"/>
              <a:t>How does ________ affect __________?</a:t>
            </a:r>
          </a:p>
          <a:p>
            <a:r>
              <a:rPr lang="en-US" dirty="0" smtClean="0"/>
              <a:t>Questions to answer before submitting your question:</a:t>
            </a:r>
          </a:p>
          <a:p>
            <a:pPr lvl="1"/>
            <a:r>
              <a:rPr lang="en-US" dirty="0"/>
              <a:t>The answer to this question matters  TRUE/FALSE </a:t>
            </a:r>
          </a:p>
          <a:p>
            <a:pPr lvl="1"/>
            <a:r>
              <a:rPr lang="en-US" dirty="0"/>
              <a:t>How might someone use this information? </a:t>
            </a:r>
          </a:p>
          <a:p>
            <a:pPr lvl="1"/>
            <a:r>
              <a:rPr lang="en-US" dirty="0" smtClean="0"/>
              <a:t>Quantitative </a:t>
            </a:r>
            <a:r>
              <a:rPr lang="en-US" dirty="0"/>
              <a:t>data could be gathered in order to test the </a:t>
            </a:r>
            <a:r>
              <a:rPr lang="en-US" dirty="0" smtClean="0"/>
              <a:t>hypothesis? TRUE/FALSE</a:t>
            </a:r>
            <a:endParaRPr lang="en-US" dirty="0"/>
          </a:p>
          <a:p>
            <a:pPr lvl="1"/>
            <a:r>
              <a:rPr lang="en-US" dirty="0"/>
              <a:t>What measurement would you collect? </a:t>
            </a:r>
            <a:endParaRPr lang="en-US" dirty="0" smtClean="0"/>
          </a:p>
          <a:p>
            <a:pPr lvl="1"/>
            <a:r>
              <a:rPr lang="en-US" dirty="0" smtClean="0"/>
              <a:t>The </a:t>
            </a:r>
            <a:r>
              <a:rPr lang="en-US" dirty="0"/>
              <a:t>answer to this question is not common knowledge </a:t>
            </a:r>
            <a:r>
              <a:rPr lang="en-US" dirty="0" smtClean="0"/>
              <a:t>TRUE/FALSE </a:t>
            </a:r>
          </a:p>
          <a:p>
            <a:pPr lvl="1"/>
            <a:r>
              <a:rPr lang="en-US" dirty="0" smtClean="0"/>
              <a:t>This question deals with a “hot” topic (something people will care about)?  </a:t>
            </a:r>
            <a:r>
              <a:rPr lang="en-US" dirty="0"/>
              <a:t>T</a:t>
            </a:r>
            <a:r>
              <a:rPr lang="en-US" dirty="0" smtClean="0"/>
              <a:t>RUE/FALSE </a:t>
            </a:r>
          </a:p>
          <a:p>
            <a:pPr lvl="1"/>
            <a:r>
              <a:rPr lang="en-US" dirty="0" smtClean="0"/>
              <a:t>The </a:t>
            </a:r>
            <a:r>
              <a:rPr lang="en-US" dirty="0"/>
              <a:t>question has nothing to do with specific brands of products </a:t>
            </a:r>
            <a:r>
              <a:rPr lang="en-US" dirty="0" smtClean="0"/>
              <a:t>TRUE/FALSE </a:t>
            </a:r>
            <a:endParaRPr lang="en-US" dirty="0"/>
          </a:p>
          <a:p>
            <a:pPr lvl="1"/>
            <a:r>
              <a:rPr lang="en-US" dirty="0"/>
              <a:t>The question does not deal with animals TRUE/FALSE </a:t>
            </a:r>
          </a:p>
          <a:p>
            <a:pPr lvl="1"/>
            <a:r>
              <a:rPr lang="en-US" dirty="0"/>
              <a:t>The question does not deal with blood TRUE/FALSE </a:t>
            </a:r>
          </a:p>
          <a:p>
            <a:pPr lvl="1"/>
            <a:r>
              <a:rPr lang="en-US" dirty="0"/>
              <a:t>The question does not require the testing of large numbers of people </a:t>
            </a:r>
            <a:r>
              <a:rPr lang="en-US" dirty="0" smtClean="0"/>
              <a:t>TRUE/FALSE </a:t>
            </a:r>
            <a:endParaRPr lang="en-US" dirty="0"/>
          </a:p>
        </p:txBody>
      </p:sp>
    </p:spTree>
    <p:extLst>
      <p:ext uri="{BB962C8B-B14F-4D97-AF65-F5344CB8AC3E}">
        <p14:creationId xmlns:p14="http://schemas.microsoft.com/office/powerpoint/2010/main" val="3928899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about your topic!  </a:t>
            </a:r>
            <a:endParaRPr lang="en-US" dirty="0"/>
          </a:p>
        </p:txBody>
      </p:sp>
      <p:sp>
        <p:nvSpPr>
          <p:cNvPr id="3" name="Content Placeholder 2"/>
          <p:cNvSpPr>
            <a:spLocks noGrp="1"/>
          </p:cNvSpPr>
          <p:nvPr>
            <p:ph idx="1"/>
          </p:nvPr>
        </p:nvSpPr>
        <p:spPr>
          <a:xfrm>
            <a:off x="838200" y="1825624"/>
            <a:ext cx="11049000" cy="4665327"/>
          </a:xfrm>
        </p:spPr>
        <p:txBody>
          <a:bodyPr vert="horz" lIns="0" tIns="45720" rIns="0" bIns="45720" rtlCol="0" anchor="t">
            <a:normAutofit/>
          </a:bodyPr>
          <a:lstStyle/>
          <a:p>
            <a:r>
              <a:rPr lang="en-US" dirty="0" smtClean="0"/>
              <a:t>You should research your topic in general and write a solid paragraph from multiple sources. </a:t>
            </a:r>
          </a:p>
          <a:p>
            <a:r>
              <a:rPr lang="en-US" dirty="0" smtClean="0"/>
              <a:t>Go to the end of this PowerPoint and cite the sources that you use.  </a:t>
            </a:r>
          </a:p>
          <a:p>
            <a:pPr marL="0" indent="0">
              <a:buNone/>
            </a:pPr>
            <a:endParaRPr lang="en-US" dirty="0"/>
          </a:p>
        </p:txBody>
      </p:sp>
    </p:spTree>
    <p:extLst>
      <p:ext uri="{BB962C8B-B14F-4D97-AF65-F5344CB8AC3E}">
        <p14:creationId xmlns:p14="http://schemas.microsoft.com/office/powerpoint/2010/main" val="371484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49000" cy="1325563"/>
          </a:xfrm>
        </p:spPr>
        <p:txBody>
          <a:bodyPr/>
          <a:lstStyle/>
          <a:p>
            <a:r>
              <a:rPr lang="en-US" dirty="0" smtClean="0"/>
              <a:t>Research about your test/independent variable!  </a:t>
            </a:r>
            <a:endParaRPr lang="en-US" dirty="0"/>
          </a:p>
        </p:txBody>
      </p:sp>
      <p:sp>
        <p:nvSpPr>
          <p:cNvPr id="3" name="Content Placeholder 2"/>
          <p:cNvSpPr>
            <a:spLocks noGrp="1"/>
          </p:cNvSpPr>
          <p:nvPr>
            <p:ph idx="1"/>
          </p:nvPr>
        </p:nvSpPr>
        <p:spPr>
          <a:xfrm>
            <a:off x="838200" y="1825624"/>
            <a:ext cx="11049000" cy="4665327"/>
          </a:xfrm>
        </p:spPr>
        <p:txBody>
          <a:bodyPr vert="horz" lIns="0" tIns="45720" rIns="0" bIns="45720" rtlCol="0" anchor="t">
            <a:normAutofit/>
          </a:bodyPr>
          <a:lstStyle/>
          <a:p>
            <a:r>
              <a:rPr lang="en-US" dirty="0" smtClean="0"/>
              <a:t>Next research your test/independent variable and write a solid paragraph using multiple sources. </a:t>
            </a:r>
          </a:p>
          <a:p>
            <a:r>
              <a:rPr lang="en-US" dirty="0"/>
              <a:t>Go to the end of this </a:t>
            </a:r>
            <a:r>
              <a:rPr lang="en-US" dirty="0" smtClean="0"/>
              <a:t>PowerPoint </a:t>
            </a:r>
            <a:r>
              <a:rPr lang="en-US" dirty="0"/>
              <a:t>and cite the sources that you use.  </a:t>
            </a:r>
          </a:p>
          <a:p>
            <a:pPr marL="0" indent="0">
              <a:buNone/>
            </a:pPr>
            <a:endParaRPr lang="en-US" dirty="0" smtClean="0"/>
          </a:p>
        </p:txBody>
      </p:sp>
    </p:spTree>
    <p:extLst>
      <p:ext uri="{BB962C8B-B14F-4D97-AF65-F5344CB8AC3E}">
        <p14:creationId xmlns:p14="http://schemas.microsoft.com/office/powerpoint/2010/main" val="262656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a:t>This is why we should care about your </a:t>
            </a:r>
            <a:r>
              <a:rPr lang="en-US" dirty="0" smtClean="0"/>
              <a:t>project?</a:t>
            </a:r>
            <a:endParaRPr lang="en-US" dirty="0"/>
          </a:p>
          <a:p>
            <a:r>
              <a:rPr lang="en-US" dirty="0" smtClean="0"/>
              <a:t>What is the Scientific Impact?</a:t>
            </a:r>
          </a:p>
          <a:p>
            <a:r>
              <a:rPr lang="en-US" dirty="0" smtClean="0"/>
              <a:t>What is the Societal Impact?</a:t>
            </a:r>
            <a:endParaRPr lang="en-US" dirty="0"/>
          </a:p>
          <a:p>
            <a:endParaRPr lang="en-US" dirty="0"/>
          </a:p>
          <a:p>
            <a:r>
              <a:rPr lang="en-US" dirty="0" smtClean="0"/>
              <a:t>If your project does not have a scientific or societal impact that it is not going to be an approved project.  Your project needs to MATTER!</a:t>
            </a:r>
          </a:p>
        </p:txBody>
      </p:sp>
    </p:spTree>
    <p:extLst>
      <p:ext uri="{BB962C8B-B14F-4D97-AF65-F5344CB8AC3E}">
        <p14:creationId xmlns:p14="http://schemas.microsoft.com/office/powerpoint/2010/main" val="2727519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Test/Independent Variable (can only be 1)</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smtClean="0"/>
              <a:t>Specifically what are you planning on changing in your experiment?</a:t>
            </a:r>
          </a:p>
          <a:p>
            <a:r>
              <a:rPr lang="en-US" dirty="0" smtClean="0"/>
              <a:t>Don’t just say temperature.  Which temperatures are you going to use?</a:t>
            </a:r>
          </a:p>
          <a:p>
            <a:r>
              <a:rPr lang="en-US" dirty="0" smtClean="0"/>
              <a:t>The cause half of your cause and effect question.</a:t>
            </a:r>
            <a:endParaRPr lang="en-US" dirty="0"/>
          </a:p>
        </p:txBody>
      </p:sp>
    </p:spTree>
    <p:extLst>
      <p:ext uri="{BB962C8B-B14F-4D97-AF65-F5344CB8AC3E}">
        <p14:creationId xmlns:p14="http://schemas.microsoft.com/office/powerpoint/2010/main" val="3075186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Outcome/Dependent Variable</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smtClean="0"/>
              <a:t>What are you planning on measuring in your experiment?</a:t>
            </a:r>
          </a:p>
          <a:p>
            <a:r>
              <a:rPr lang="en-US" dirty="0" smtClean="0"/>
              <a:t>The effect half of your cause and effect question.</a:t>
            </a:r>
          </a:p>
          <a:p>
            <a:r>
              <a:rPr lang="en-US" dirty="0" smtClean="0"/>
              <a:t>Needs to be measured using the metric system. </a:t>
            </a:r>
          </a:p>
          <a:p>
            <a:r>
              <a:rPr lang="en-US" dirty="0" smtClean="0"/>
              <a:t>Specifically how are you going to measure your dependent variable.</a:t>
            </a:r>
            <a:endParaRPr lang="en-US" dirty="0"/>
          </a:p>
        </p:txBody>
      </p:sp>
    </p:spTree>
    <p:extLst>
      <p:ext uri="{BB962C8B-B14F-4D97-AF65-F5344CB8AC3E}">
        <p14:creationId xmlns:p14="http://schemas.microsoft.com/office/powerpoint/2010/main" val="1365439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Controlled Variable</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smtClean="0"/>
              <a:t>What are you planning on keeping the same? Be specific. </a:t>
            </a:r>
            <a:endParaRPr lang="en-US" dirty="0"/>
          </a:p>
          <a:p>
            <a:r>
              <a:rPr lang="en-US" dirty="0" smtClean="0"/>
              <a:t>This should include EVERYTHING that will stay the same in the experiment.   </a:t>
            </a:r>
          </a:p>
          <a:p>
            <a:r>
              <a:rPr lang="en-US" dirty="0" smtClean="0"/>
              <a:t>Don’t just say bowl.  What kind of bowl?  How big?</a:t>
            </a:r>
            <a:endParaRPr lang="en-US" dirty="0"/>
          </a:p>
        </p:txBody>
      </p:sp>
    </p:spTree>
    <p:extLst>
      <p:ext uri="{BB962C8B-B14F-4D97-AF65-F5344CB8AC3E}">
        <p14:creationId xmlns:p14="http://schemas.microsoft.com/office/powerpoint/2010/main" val="3612216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791</TotalTime>
  <Words>1233</Words>
  <Application>Microsoft Office PowerPoint</Application>
  <PresentationFormat>Widescreen</PresentationFormat>
  <Paragraphs>142</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Corbel</vt:lpstr>
      <vt:lpstr>Office Theme</vt:lpstr>
      <vt:lpstr>Title  (make it fun or a pun)</vt:lpstr>
      <vt:lpstr>Category:   Which category do you find most interesting? </vt:lpstr>
      <vt:lpstr>Question: What do you want to find out?</vt:lpstr>
      <vt:lpstr>Research about your topic!  </vt:lpstr>
      <vt:lpstr>Research about your test/independent variable!  </vt:lpstr>
      <vt:lpstr>Rationale</vt:lpstr>
      <vt:lpstr>Test/Independent Variable (can only be 1)</vt:lpstr>
      <vt:lpstr>Outcome/Dependent Variable</vt:lpstr>
      <vt:lpstr>Controlled Variable</vt:lpstr>
      <vt:lpstr>Control Group</vt:lpstr>
      <vt:lpstr>Trials</vt:lpstr>
      <vt:lpstr>Hypothesis</vt:lpstr>
      <vt:lpstr>Materials List</vt:lpstr>
      <vt:lpstr>Procedures</vt:lpstr>
      <vt:lpstr>Qualitative Data</vt:lpstr>
      <vt:lpstr>Quantitative Data Table (you can have more than one)</vt:lpstr>
      <vt:lpstr>Graph (you can use excel or websites like mathisfun.com) (you can have more than one)</vt:lpstr>
      <vt:lpstr>Conclusion</vt:lpstr>
      <vt:lpstr>What I learned </vt:lpstr>
      <vt:lpstr>Things I would change </vt:lpstr>
      <vt:lpstr>Bibliography (minimum of 5)</vt:lpstr>
    </vt:vector>
  </TitlesOfParts>
  <Company>Polk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Your Exciting Title Here</dc:title>
  <dc:creator>Heter, Katherine</dc:creator>
  <cp:lastModifiedBy>Ramos, Laura</cp:lastModifiedBy>
  <cp:revision>27</cp:revision>
  <dcterms:created xsi:type="dcterms:W3CDTF">2015-11-13T14:29:31Z</dcterms:created>
  <dcterms:modified xsi:type="dcterms:W3CDTF">2017-08-28T16:27:18Z</dcterms:modified>
</cp:coreProperties>
</file>