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4"/>
  </p:notesMasterIdLst>
  <p:sldIdLst>
    <p:sldId id="266" r:id="rId2"/>
    <p:sldId id="259" r:id="rId3"/>
    <p:sldId id="265" r:id="rId4"/>
    <p:sldId id="260" r:id="rId5"/>
    <p:sldId id="270" r:id="rId6"/>
    <p:sldId id="261" r:id="rId7"/>
    <p:sldId id="262" r:id="rId8"/>
    <p:sldId id="263" r:id="rId9"/>
    <p:sldId id="264"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DF5C46-8689-1A4C-BC07-E26872E5BB29}" type="datetimeFigureOut">
              <a:rPr lang="en-US" smtClean="0"/>
              <a:t>8/28/2017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0AD0C0-24ED-AF45-9FDD-5D13397C54B9}" type="slidenum">
              <a:rPr lang="en-US" smtClean="0"/>
              <a:t>‹#›</a:t>
            </a:fld>
            <a:endParaRPr lang="en-US"/>
          </a:p>
        </p:txBody>
      </p:sp>
    </p:spTree>
    <p:extLst>
      <p:ext uri="{BB962C8B-B14F-4D97-AF65-F5344CB8AC3E}">
        <p14:creationId xmlns:p14="http://schemas.microsoft.com/office/powerpoint/2010/main" val="39257274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98066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619579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30810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128565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581538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769285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1997075" y="1461141"/>
            <a:ext cx="6400799" cy="1470000"/>
          </a:xfrm>
          <a:prstGeom prst="rect">
            <a:avLst/>
          </a:prstGeom>
          <a:noFill/>
          <a:ln>
            <a:noFill/>
          </a:ln>
        </p:spPr>
        <p:txBody>
          <a:bodyPr lIns="91425" tIns="91425" rIns="91425" bIns="91425" anchor="b" anchorCtr="0"/>
          <a:lstStyle>
            <a:lvl1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1pPr>
            <a:lvl2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2pPr>
            <a:lvl3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3pPr>
            <a:lvl4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4pPr>
            <a:lvl5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5pPr>
            <a:lvl6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6pPr>
            <a:lvl7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7pPr>
            <a:lvl8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8pPr>
            <a:lvl9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9pPr>
          </a:lstStyle>
          <a:p>
            <a:endParaRPr/>
          </a:p>
        </p:txBody>
      </p:sp>
      <p:sp>
        <p:nvSpPr>
          <p:cNvPr id="14" name="Shape 14"/>
          <p:cNvSpPr txBox="1">
            <a:spLocks noGrp="1"/>
          </p:cNvSpPr>
          <p:nvPr>
            <p:ph type="subTitle" idx="1"/>
          </p:nvPr>
        </p:nvSpPr>
        <p:spPr>
          <a:xfrm>
            <a:off x="1997075" y="3002402"/>
            <a:ext cx="6400799" cy="1162499"/>
          </a:xfrm>
          <a:prstGeom prst="rect">
            <a:avLst/>
          </a:prstGeom>
          <a:noFill/>
          <a:ln>
            <a:noFill/>
          </a:ln>
        </p:spPr>
        <p:txBody>
          <a:bodyPr lIns="91425" tIns="91425" rIns="91425" bIns="91425" anchor="t" anchorCtr="0"/>
          <a:lstStyle>
            <a:lvl1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1pPr>
            <a:lvl2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2pPr>
            <a:lvl3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3pPr>
            <a:lvl4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4pPr>
            <a:lvl5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5pPr>
            <a:lvl6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6pPr>
            <a:lvl7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7pPr>
            <a:lvl8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8pPr>
            <a:lvl9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9pPr>
          </a:lstStyle>
          <a:p>
            <a:endParaRPr/>
          </a:p>
        </p:txBody>
      </p:sp>
      <p:sp>
        <p:nvSpPr>
          <p:cNvPr id="15" name="Shape 15"/>
          <p:cNvSpPr/>
          <p:nvPr/>
        </p:nvSpPr>
        <p:spPr>
          <a:xfrm>
            <a:off x="0" y="0"/>
            <a:ext cx="3135299" cy="6858000"/>
          </a:xfrm>
          <a:prstGeom prst="rect">
            <a:avLst/>
          </a:prstGeom>
          <a:no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16" name="Shape 16"/>
          <p:cNvSpPr/>
          <p:nvPr/>
        </p:nvSpPr>
        <p:spPr>
          <a:xfrm>
            <a:off x="3175" y="0"/>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17" name="Shape 17"/>
          <p:cNvSpPr/>
          <p:nvPr/>
        </p:nvSpPr>
        <p:spPr>
          <a:xfrm>
            <a:off x="3175" y="2555875"/>
            <a:ext cx="635000" cy="815975"/>
          </a:xfrm>
          <a:custGeom>
            <a:avLst/>
            <a:gdLst/>
            <a:ahLst/>
            <a:cxnLst/>
            <a:rect l="0" t="0" r="0" b="0"/>
            <a:pathLst>
              <a:path w="400" h="514" extrusionOk="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18" name="Shape 18"/>
          <p:cNvSpPr/>
          <p:nvPr/>
        </p:nvSpPr>
        <p:spPr>
          <a:xfrm>
            <a:off x="3175" y="1743075"/>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19" name="Shape 19"/>
          <p:cNvSpPr/>
          <p:nvPr/>
        </p:nvSpPr>
        <p:spPr>
          <a:xfrm>
            <a:off x="152400" y="1743075"/>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20" name="Shape 20"/>
          <p:cNvSpPr/>
          <p:nvPr/>
        </p:nvSpPr>
        <p:spPr>
          <a:xfrm>
            <a:off x="152400" y="4302125"/>
            <a:ext cx="1317625" cy="812800"/>
          </a:xfrm>
          <a:custGeom>
            <a:avLst/>
            <a:gdLst/>
            <a:ahLst/>
            <a:cxnLst/>
            <a:rect l="0" t="0" r="0" b="0"/>
            <a:pathLst>
              <a:path w="830" h="512" extrusionOk="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21" name="Shape 21"/>
          <p:cNvSpPr/>
          <p:nvPr/>
        </p:nvSpPr>
        <p:spPr>
          <a:xfrm>
            <a:off x="152400" y="3486150"/>
            <a:ext cx="1317625" cy="815975"/>
          </a:xfrm>
          <a:custGeom>
            <a:avLst/>
            <a:gdLst/>
            <a:ahLst/>
            <a:cxnLst/>
            <a:rect l="0" t="0" r="0" b="0"/>
            <a:pathLst>
              <a:path w="830" h="514" extrusionOk="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22" name="Shape 22"/>
          <p:cNvSpPr/>
          <p:nvPr/>
        </p:nvSpPr>
        <p:spPr>
          <a:xfrm>
            <a:off x="984250" y="3486150"/>
            <a:ext cx="1322387" cy="815975"/>
          </a:xfrm>
          <a:custGeom>
            <a:avLst/>
            <a:gdLst/>
            <a:ahLst/>
            <a:cxnLst/>
            <a:rect l="0" t="0" r="0" b="0"/>
            <a:pathLst>
              <a:path w="833" h="514" extrusionOk="0">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23" name="Shape 23"/>
          <p:cNvSpPr/>
          <p:nvPr/>
        </p:nvSpPr>
        <p:spPr>
          <a:xfrm>
            <a:off x="3175" y="3486150"/>
            <a:ext cx="635000" cy="815975"/>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24" name="Shape 24"/>
          <p:cNvSpPr/>
          <p:nvPr/>
        </p:nvSpPr>
        <p:spPr>
          <a:xfrm>
            <a:off x="984250" y="6045200"/>
            <a:ext cx="1322387" cy="812800"/>
          </a:xfrm>
          <a:custGeom>
            <a:avLst/>
            <a:gdLst/>
            <a:ahLst/>
            <a:cxnLst/>
            <a:rect l="0" t="0" r="0" b="0"/>
            <a:pathLst>
              <a:path w="833" h="512" extrusionOk="0">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25" name="Shape 25"/>
          <p:cNvSpPr/>
          <p:nvPr/>
        </p:nvSpPr>
        <p:spPr>
          <a:xfrm>
            <a:off x="984250" y="5232400"/>
            <a:ext cx="1322387" cy="812800"/>
          </a:xfrm>
          <a:custGeom>
            <a:avLst/>
            <a:gdLst/>
            <a:ahLst/>
            <a:cxnLst/>
            <a:rect l="0" t="0" r="0" b="0"/>
            <a:pathLst>
              <a:path w="833" h="512" extrusionOk="0">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26" name="Shape 26"/>
          <p:cNvSpPr/>
          <p:nvPr/>
        </p:nvSpPr>
        <p:spPr>
          <a:xfrm>
            <a:off x="1820863" y="5232400"/>
            <a:ext cx="1317625" cy="812800"/>
          </a:xfrm>
          <a:custGeom>
            <a:avLst/>
            <a:gdLst/>
            <a:ahLst/>
            <a:cxnLst/>
            <a:rect l="0" t="0" r="0" b="0"/>
            <a:pathLst>
              <a:path w="830" h="512" extrusionOk="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27" name="Shape 27"/>
          <p:cNvSpPr/>
          <p:nvPr/>
        </p:nvSpPr>
        <p:spPr>
          <a:xfrm>
            <a:off x="3175" y="812800"/>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28" name="Shape 28"/>
          <p:cNvSpPr/>
          <p:nvPr/>
        </p:nvSpPr>
        <p:spPr>
          <a:xfrm>
            <a:off x="152400" y="2555875"/>
            <a:ext cx="1317625" cy="815975"/>
          </a:xfrm>
          <a:custGeom>
            <a:avLst/>
            <a:gdLst/>
            <a:ahLst/>
            <a:cxnLst/>
            <a:rect l="0" t="0" r="0" b="0"/>
            <a:pathLst>
              <a:path w="830" h="514" extrusionOk="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29" name="Shape 29"/>
          <p:cNvSpPr/>
          <p:nvPr/>
        </p:nvSpPr>
        <p:spPr>
          <a:xfrm>
            <a:off x="984250" y="4302125"/>
            <a:ext cx="1322387" cy="812800"/>
          </a:xfrm>
          <a:custGeom>
            <a:avLst/>
            <a:gdLst/>
            <a:ahLst/>
            <a:cxnLst/>
            <a:rect l="0" t="0" r="0" b="0"/>
            <a:pathLst>
              <a:path w="833" h="512" extrusionOk="0">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30" name="Shape 30"/>
          <p:cNvSpPr/>
          <p:nvPr/>
        </p:nvSpPr>
        <p:spPr>
          <a:xfrm>
            <a:off x="3175" y="4302125"/>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31" name="Shape 31"/>
          <p:cNvSpPr/>
          <p:nvPr/>
        </p:nvSpPr>
        <p:spPr>
          <a:xfrm>
            <a:off x="1820863" y="6045200"/>
            <a:ext cx="1317625" cy="812800"/>
          </a:xfrm>
          <a:custGeom>
            <a:avLst/>
            <a:gdLst/>
            <a:ahLst/>
            <a:cxnLst/>
            <a:rect l="0" t="0" r="0" b="0"/>
            <a:pathLst>
              <a:path w="830" h="512" extrusionOk="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32" name="Shape 32"/>
          <p:cNvSpPr/>
          <p:nvPr/>
        </p:nvSpPr>
        <p:spPr>
          <a:xfrm>
            <a:off x="152400" y="6045200"/>
            <a:ext cx="1317625" cy="8128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33" name="Shape 33"/>
          <p:cNvSpPr/>
          <p:nvPr/>
        </p:nvSpPr>
        <p:spPr>
          <a:xfrm>
            <a:off x="3175" y="6045200"/>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34" name="Shape 34"/>
          <p:cNvSpPr/>
          <p:nvPr/>
        </p:nvSpPr>
        <p:spPr>
          <a:xfrm>
            <a:off x="3175" y="5232400"/>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35" name="Shape 35"/>
          <p:cNvSpPr/>
          <p:nvPr/>
        </p:nvSpPr>
        <p:spPr>
          <a:xfrm>
            <a:off x="152400" y="5232400"/>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36" name="Shape 36"/>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37" name="Shape 37"/>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38" name="Shape 38"/>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39" name="Shape 39"/>
          <p:cNvSpPr/>
          <p:nvPr/>
        </p:nvSpPr>
        <p:spPr>
          <a:xfrm>
            <a:off x="8397875" y="2689"/>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40" name="Shape 40"/>
          <p:cNvSpPr/>
          <p:nvPr/>
        </p:nvSpPr>
        <p:spPr>
          <a:xfrm>
            <a:off x="8397875" y="816300"/>
            <a:ext cx="746125" cy="809578"/>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41" name="Shape 41"/>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Tree>
    <p:extLst>
      <p:ext uri="{BB962C8B-B14F-4D97-AF65-F5344CB8AC3E}">
        <p14:creationId xmlns:p14="http://schemas.microsoft.com/office/powerpoint/2010/main" val="852556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rtl="0">
              <a:buNone/>
              <a:defRPr sz="3600"/>
            </a:lvl1pPr>
            <a:lvl2pPr rtl="0">
              <a:buNone/>
              <a:defRPr sz="3600"/>
            </a:lvl2pPr>
            <a:lvl3pPr rtl="0">
              <a:buNone/>
              <a:defRPr sz="3600"/>
            </a:lvl3pPr>
            <a:lvl4pPr rtl="0">
              <a:buNone/>
              <a:defRPr sz="3600"/>
            </a:lvl4pPr>
            <a:lvl5pPr rtl="0">
              <a:buNone/>
              <a:defRPr sz="3600"/>
            </a:lvl5pPr>
            <a:lvl6pPr rtl="0">
              <a:buNone/>
              <a:defRPr sz="3600"/>
            </a:lvl6pPr>
            <a:lvl7pPr rtl="0">
              <a:buNone/>
              <a:defRPr sz="3600"/>
            </a:lvl7pPr>
            <a:lvl8pPr rtl="0">
              <a:buNone/>
              <a:defRPr sz="3600"/>
            </a:lvl8pPr>
            <a:lvl9pPr rtl="0">
              <a:buNone/>
              <a:defRPr sz="3600"/>
            </a:lvl9pPr>
          </a:lstStyle>
          <a:p>
            <a:endParaRPr/>
          </a:p>
        </p:txBody>
      </p:sp>
      <p:sp>
        <p:nvSpPr>
          <p:cNvPr id="44" name="Shape 44"/>
          <p:cNvSpPr txBox="1">
            <a:spLocks noGrp="1"/>
          </p:cNvSpPr>
          <p:nvPr>
            <p:ph type="body" idx="1"/>
          </p:nvPr>
        </p:nvSpPr>
        <p:spPr>
          <a:xfrm>
            <a:off x="457200" y="1600200"/>
            <a:ext cx="8229600" cy="4840199"/>
          </a:xfrm>
          <a:prstGeom prst="rect">
            <a:avLst/>
          </a:prstGeom>
          <a:noFill/>
          <a:ln>
            <a:noFill/>
          </a:ln>
        </p:spPr>
        <p:txBody>
          <a:bodyPr lIns="91425" tIns="91425" rIns="91425" bIns="91425" anchor="t" anchorCtr="0"/>
          <a:lstStyle>
            <a:lvl1pPr marL="342900" indent="-342900" algn="l" rtl="0">
              <a:spcBef>
                <a:spcPts val="0"/>
              </a:spcBef>
              <a:buClr>
                <a:schemeClr val="lt1"/>
              </a:buClr>
              <a:buSzPct val="166666"/>
              <a:buFont typeface="Arial"/>
              <a:buChar char="•"/>
              <a:defRPr sz="3200">
                <a:solidFill>
                  <a:schemeClr val="lt1"/>
                </a:solidFill>
              </a:defRPr>
            </a:lvl1pPr>
            <a:lvl2pPr marL="742950" indent="-285750" algn="l" rtl="0">
              <a:spcBef>
                <a:spcPts val="560"/>
              </a:spcBef>
              <a:buClr>
                <a:schemeClr val="lt1"/>
              </a:buClr>
              <a:buSzPct val="100000"/>
              <a:buFont typeface="Courier New"/>
              <a:buChar char="o"/>
              <a:defRPr sz="2800">
                <a:solidFill>
                  <a:schemeClr val="lt1"/>
                </a:solidFill>
              </a:defRPr>
            </a:lvl2pPr>
            <a:lvl3pPr marL="1143000" indent="-228600" algn="l" rtl="0">
              <a:spcBef>
                <a:spcPts val="480"/>
              </a:spcBef>
              <a:buClr>
                <a:schemeClr val="lt1"/>
              </a:buClr>
              <a:buSzPct val="100000"/>
              <a:buFont typeface="Wingdings"/>
              <a:buChar char="§"/>
              <a:defRPr sz="2400">
                <a:solidFill>
                  <a:schemeClr val="lt1"/>
                </a:solidFill>
              </a:defRPr>
            </a:lvl3pPr>
            <a:lvl4pPr marL="1600200" indent="-228600" algn="l" rtl="0">
              <a:spcBef>
                <a:spcPts val="400"/>
              </a:spcBef>
              <a:buClr>
                <a:schemeClr val="lt1"/>
              </a:buClr>
              <a:buSzPct val="166666"/>
              <a:buFont typeface="Arial"/>
              <a:buChar char="•"/>
              <a:defRPr sz="2000">
                <a:solidFill>
                  <a:schemeClr val="lt1"/>
                </a:solidFill>
              </a:defRPr>
            </a:lvl4pPr>
            <a:lvl5pPr marL="2057400" indent="-228600" algn="l" rtl="0">
              <a:spcBef>
                <a:spcPts val="400"/>
              </a:spcBef>
              <a:buClr>
                <a:schemeClr val="lt1"/>
              </a:buClr>
              <a:buSzPct val="100000"/>
              <a:buFont typeface="Courier New"/>
              <a:buChar char="o"/>
              <a:defRPr sz="2000">
                <a:solidFill>
                  <a:schemeClr val="lt1"/>
                </a:solidFill>
              </a:defRPr>
            </a:lvl5pPr>
            <a:lvl6pPr marL="2514600" indent="-228600" algn="l" rtl="0">
              <a:spcBef>
                <a:spcPts val="400"/>
              </a:spcBef>
              <a:buClr>
                <a:schemeClr val="lt1"/>
              </a:buClr>
              <a:buSzPct val="100000"/>
              <a:buFont typeface="Wingdings"/>
              <a:buChar char="§"/>
              <a:defRPr sz="2000">
                <a:solidFill>
                  <a:schemeClr val="lt1"/>
                </a:solidFill>
              </a:defRPr>
            </a:lvl6pPr>
            <a:lvl7pPr marL="2971800" indent="-228600" algn="l" rtl="0">
              <a:spcBef>
                <a:spcPts val="400"/>
              </a:spcBef>
              <a:buClr>
                <a:schemeClr val="lt1"/>
              </a:buClr>
              <a:buSzPct val="166666"/>
              <a:buFont typeface="Arial"/>
              <a:buChar char="•"/>
              <a:defRPr sz="2000">
                <a:solidFill>
                  <a:schemeClr val="lt1"/>
                </a:solidFill>
              </a:defRPr>
            </a:lvl7pPr>
            <a:lvl8pPr marL="3429000" indent="-228600" algn="l" rtl="0">
              <a:spcBef>
                <a:spcPts val="400"/>
              </a:spcBef>
              <a:buClr>
                <a:schemeClr val="lt1"/>
              </a:buClr>
              <a:buSzPct val="100000"/>
              <a:buFont typeface="Courier New"/>
              <a:buChar char="o"/>
              <a:defRPr sz="2000" baseline="0">
                <a:solidFill>
                  <a:schemeClr val="lt1"/>
                </a:solidFill>
              </a:defRPr>
            </a:lvl8pPr>
            <a:lvl9pPr marL="3886200" indent="-228600" algn="l" rtl="0">
              <a:spcBef>
                <a:spcPts val="400"/>
              </a:spcBef>
              <a:buClr>
                <a:schemeClr val="lt1"/>
              </a:buClr>
              <a:buSzPct val="100000"/>
              <a:buFont typeface="Wingdings"/>
              <a:buChar char="§"/>
              <a:defRPr sz="2000" baseline="0">
                <a:solidFill>
                  <a:schemeClr val="lt1"/>
                </a:solidFill>
              </a:defRPr>
            </a:lvl9pPr>
          </a:lstStyle>
          <a:p>
            <a:endParaRPr/>
          </a:p>
        </p:txBody>
      </p:sp>
      <p:sp>
        <p:nvSpPr>
          <p:cNvPr id="45" name="Shape 45"/>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46" name="Shape 46"/>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47" name="Shape 47"/>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48" name="Shape 48"/>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Tree>
    <p:extLst>
      <p:ext uri="{BB962C8B-B14F-4D97-AF65-F5344CB8AC3E}">
        <p14:creationId xmlns:p14="http://schemas.microsoft.com/office/powerpoint/2010/main" val="3230830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algn="l" rtl="0">
              <a:spcBef>
                <a:spcPts val="0"/>
              </a:spcBef>
              <a:buClr>
                <a:schemeClr val="lt1"/>
              </a:buClr>
              <a:buSzPct val="100000"/>
              <a:buNone/>
              <a:defRPr sz="3600">
                <a:solidFill>
                  <a:schemeClr val="lt1"/>
                </a:solidFill>
              </a:defRPr>
            </a:lvl1pPr>
            <a:lvl2pPr algn="l" rtl="0">
              <a:spcBef>
                <a:spcPts val="0"/>
              </a:spcBef>
              <a:buClr>
                <a:schemeClr val="lt1"/>
              </a:buClr>
              <a:buSzPct val="100000"/>
              <a:buNone/>
              <a:defRPr sz="3600">
                <a:solidFill>
                  <a:schemeClr val="lt1"/>
                </a:solidFill>
              </a:defRPr>
            </a:lvl2pPr>
            <a:lvl3pPr algn="l" rtl="0">
              <a:spcBef>
                <a:spcPts val="0"/>
              </a:spcBef>
              <a:buClr>
                <a:schemeClr val="lt1"/>
              </a:buClr>
              <a:buSzPct val="100000"/>
              <a:buNone/>
              <a:defRPr sz="3600">
                <a:solidFill>
                  <a:schemeClr val="lt1"/>
                </a:solidFill>
              </a:defRPr>
            </a:lvl3pPr>
            <a:lvl4pPr algn="l" rtl="0">
              <a:spcBef>
                <a:spcPts val="0"/>
              </a:spcBef>
              <a:buClr>
                <a:schemeClr val="lt1"/>
              </a:buClr>
              <a:buSzPct val="100000"/>
              <a:buNone/>
              <a:defRPr sz="3600">
                <a:solidFill>
                  <a:schemeClr val="lt1"/>
                </a:solidFill>
              </a:defRPr>
            </a:lvl4pPr>
            <a:lvl5pPr algn="l" rtl="0">
              <a:spcBef>
                <a:spcPts val="0"/>
              </a:spcBef>
              <a:buClr>
                <a:schemeClr val="lt1"/>
              </a:buClr>
              <a:buSzPct val="100000"/>
              <a:buNone/>
              <a:defRPr sz="3600">
                <a:solidFill>
                  <a:schemeClr val="lt1"/>
                </a:solidFill>
              </a:defRPr>
            </a:lvl5pPr>
            <a:lvl6pPr algn="l" rtl="0">
              <a:spcBef>
                <a:spcPts val="0"/>
              </a:spcBef>
              <a:buClr>
                <a:schemeClr val="lt1"/>
              </a:buClr>
              <a:buSzPct val="100000"/>
              <a:buNone/>
              <a:defRPr sz="3600">
                <a:solidFill>
                  <a:schemeClr val="lt1"/>
                </a:solidFill>
              </a:defRPr>
            </a:lvl6pPr>
            <a:lvl7pPr algn="l" rtl="0">
              <a:spcBef>
                <a:spcPts val="0"/>
              </a:spcBef>
              <a:buClr>
                <a:schemeClr val="lt1"/>
              </a:buClr>
              <a:buSzPct val="100000"/>
              <a:buNone/>
              <a:defRPr sz="3600">
                <a:solidFill>
                  <a:schemeClr val="lt1"/>
                </a:solidFill>
              </a:defRPr>
            </a:lvl7pPr>
            <a:lvl8pPr algn="l" rtl="0">
              <a:spcBef>
                <a:spcPts val="0"/>
              </a:spcBef>
              <a:buClr>
                <a:schemeClr val="lt1"/>
              </a:buClr>
              <a:buSzPct val="100000"/>
              <a:buNone/>
              <a:defRPr sz="3600">
                <a:solidFill>
                  <a:schemeClr val="lt1"/>
                </a:solidFill>
              </a:defRPr>
            </a:lvl8pPr>
            <a:lvl9pPr algn="l" rtl="0">
              <a:spcBef>
                <a:spcPts val="0"/>
              </a:spcBef>
              <a:buClr>
                <a:schemeClr val="lt1"/>
              </a:buClr>
              <a:buSzPct val="100000"/>
              <a:buNone/>
              <a:defRPr sz="3600">
                <a:solidFill>
                  <a:schemeClr val="lt1"/>
                </a:solidFill>
              </a:defRPr>
            </a:lvl9pPr>
          </a:lstStyle>
          <a:p>
            <a:endParaRPr/>
          </a:p>
        </p:txBody>
      </p:sp>
      <p:sp>
        <p:nvSpPr>
          <p:cNvPr id="51" name="Shape 51"/>
          <p:cNvSpPr txBox="1">
            <a:spLocks noGrp="1"/>
          </p:cNvSpPr>
          <p:nvPr>
            <p:ph type="body" idx="1"/>
          </p:nvPr>
        </p:nvSpPr>
        <p:spPr>
          <a:xfrm>
            <a:off x="457200" y="160020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52" name="Shape 52"/>
          <p:cNvSpPr txBox="1">
            <a:spLocks noGrp="1"/>
          </p:cNvSpPr>
          <p:nvPr>
            <p:ph type="body" idx="2"/>
          </p:nvPr>
        </p:nvSpPr>
        <p:spPr>
          <a:xfrm>
            <a:off x="4648200" y="160020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53" name="Shape 53"/>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54" name="Shape 54"/>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55" name="Shape 55"/>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56" name="Shape 56"/>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Tree>
    <p:extLst>
      <p:ext uri="{BB962C8B-B14F-4D97-AF65-F5344CB8AC3E}">
        <p14:creationId xmlns:p14="http://schemas.microsoft.com/office/powerpoint/2010/main" val="3928090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algn="l" rtl="0">
              <a:spcBef>
                <a:spcPts val="0"/>
              </a:spcBef>
              <a:buClr>
                <a:schemeClr val="lt1"/>
              </a:buClr>
              <a:buSzPct val="100000"/>
              <a:buNone/>
              <a:defRPr sz="3600">
                <a:solidFill>
                  <a:schemeClr val="lt1"/>
                </a:solidFill>
              </a:defRPr>
            </a:lvl1pPr>
            <a:lvl2pPr algn="l" rtl="0">
              <a:spcBef>
                <a:spcPts val="0"/>
              </a:spcBef>
              <a:buClr>
                <a:schemeClr val="lt1"/>
              </a:buClr>
              <a:buSzPct val="100000"/>
              <a:buNone/>
              <a:defRPr sz="3600">
                <a:solidFill>
                  <a:schemeClr val="lt1"/>
                </a:solidFill>
              </a:defRPr>
            </a:lvl2pPr>
            <a:lvl3pPr algn="l" rtl="0">
              <a:spcBef>
                <a:spcPts val="0"/>
              </a:spcBef>
              <a:buClr>
                <a:schemeClr val="lt1"/>
              </a:buClr>
              <a:buSzPct val="100000"/>
              <a:buNone/>
              <a:defRPr sz="3600">
                <a:solidFill>
                  <a:schemeClr val="lt1"/>
                </a:solidFill>
              </a:defRPr>
            </a:lvl3pPr>
            <a:lvl4pPr algn="l" rtl="0">
              <a:spcBef>
                <a:spcPts val="0"/>
              </a:spcBef>
              <a:buClr>
                <a:schemeClr val="lt1"/>
              </a:buClr>
              <a:buSzPct val="100000"/>
              <a:buNone/>
              <a:defRPr sz="3600">
                <a:solidFill>
                  <a:schemeClr val="lt1"/>
                </a:solidFill>
              </a:defRPr>
            </a:lvl4pPr>
            <a:lvl5pPr algn="l" rtl="0">
              <a:spcBef>
                <a:spcPts val="0"/>
              </a:spcBef>
              <a:buClr>
                <a:schemeClr val="lt1"/>
              </a:buClr>
              <a:buSzPct val="100000"/>
              <a:buNone/>
              <a:defRPr sz="3600">
                <a:solidFill>
                  <a:schemeClr val="lt1"/>
                </a:solidFill>
              </a:defRPr>
            </a:lvl5pPr>
            <a:lvl6pPr algn="l" rtl="0">
              <a:spcBef>
                <a:spcPts val="0"/>
              </a:spcBef>
              <a:buClr>
                <a:schemeClr val="lt1"/>
              </a:buClr>
              <a:buSzPct val="100000"/>
              <a:buNone/>
              <a:defRPr sz="3600">
                <a:solidFill>
                  <a:schemeClr val="lt1"/>
                </a:solidFill>
              </a:defRPr>
            </a:lvl6pPr>
            <a:lvl7pPr algn="l" rtl="0">
              <a:spcBef>
                <a:spcPts val="0"/>
              </a:spcBef>
              <a:buClr>
                <a:schemeClr val="lt1"/>
              </a:buClr>
              <a:buSzPct val="100000"/>
              <a:buNone/>
              <a:defRPr sz="3600">
                <a:solidFill>
                  <a:schemeClr val="lt1"/>
                </a:solidFill>
              </a:defRPr>
            </a:lvl7pPr>
            <a:lvl8pPr algn="l" rtl="0">
              <a:spcBef>
                <a:spcPts val="0"/>
              </a:spcBef>
              <a:buClr>
                <a:schemeClr val="lt1"/>
              </a:buClr>
              <a:buSzPct val="100000"/>
              <a:buNone/>
              <a:defRPr sz="3600">
                <a:solidFill>
                  <a:schemeClr val="lt1"/>
                </a:solidFill>
              </a:defRPr>
            </a:lvl8pPr>
            <a:lvl9pPr algn="l" rtl="0">
              <a:spcBef>
                <a:spcPts val="0"/>
              </a:spcBef>
              <a:buClr>
                <a:schemeClr val="lt1"/>
              </a:buClr>
              <a:buSzPct val="100000"/>
              <a:buNone/>
              <a:defRPr sz="3600">
                <a:solidFill>
                  <a:schemeClr val="lt1"/>
                </a:solidFill>
              </a:defRPr>
            </a:lvl9pPr>
          </a:lstStyle>
          <a:p>
            <a:endParaRPr/>
          </a:p>
        </p:txBody>
      </p:sp>
      <p:sp>
        <p:nvSpPr>
          <p:cNvPr id="59" name="Shape 59"/>
          <p:cNvSpPr/>
          <p:nvPr/>
        </p:nvSpPr>
        <p:spPr>
          <a:xfrm>
            <a:off x="3175" y="3486150"/>
            <a:ext cx="635000" cy="815975"/>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60" name="Shape 60"/>
          <p:cNvSpPr/>
          <p:nvPr/>
        </p:nvSpPr>
        <p:spPr>
          <a:xfrm>
            <a:off x="3175" y="4302125"/>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61" name="Shape 61"/>
          <p:cNvSpPr/>
          <p:nvPr/>
        </p:nvSpPr>
        <p:spPr>
          <a:xfrm>
            <a:off x="152400" y="6045200"/>
            <a:ext cx="1317625" cy="8128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62" name="Shape 62"/>
          <p:cNvSpPr/>
          <p:nvPr/>
        </p:nvSpPr>
        <p:spPr>
          <a:xfrm>
            <a:off x="152400" y="5232400"/>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63" name="Shape 63"/>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64" name="Shape 64"/>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65" name="Shape 65"/>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66" name="Shape 66"/>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Tree>
    <p:extLst>
      <p:ext uri="{BB962C8B-B14F-4D97-AF65-F5344CB8AC3E}">
        <p14:creationId xmlns:p14="http://schemas.microsoft.com/office/powerpoint/2010/main" val="3214249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1574800" y="4427537"/>
            <a:ext cx="5486399" cy="684300"/>
          </a:xfrm>
          <a:prstGeom prst="rect">
            <a:avLst/>
          </a:prstGeom>
          <a:noFill/>
          <a:ln>
            <a:noFill/>
          </a:ln>
        </p:spPr>
        <p:txBody>
          <a:bodyPr lIns="91425" tIns="91425" rIns="91425" bIns="91425" anchor="t" anchorCtr="0"/>
          <a:lstStyle>
            <a:lvl1pPr marL="0" indent="114300" algn="ctr" rtl="0">
              <a:buSzPct val="100000"/>
              <a:buNone/>
              <a:defRPr sz="1800"/>
            </a:lvl1pPr>
            <a:lvl2pPr marL="0" indent="114300" algn="ctr" rtl="0">
              <a:buSzPct val="100000"/>
              <a:buNone/>
              <a:defRPr sz="1800"/>
            </a:lvl2pPr>
            <a:lvl3pPr marL="0" indent="114300" algn="ctr" rtl="0">
              <a:buSzPct val="100000"/>
              <a:buNone/>
              <a:defRPr sz="1800"/>
            </a:lvl3pPr>
            <a:lvl4pPr marL="0" indent="114300" algn="ctr" rtl="0">
              <a:buSzPct val="100000"/>
              <a:buNone/>
              <a:defRPr sz="1800"/>
            </a:lvl4pPr>
            <a:lvl5pPr marL="0" indent="114300" algn="ctr" rtl="0">
              <a:buSzPct val="100000"/>
              <a:buNone/>
              <a:defRPr sz="1800"/>
            </a:lvl5pPr>
            <a:lvl6pPr marL="0" indent="114300" algn="ctr" rtl="0">
              <a:buSzPct val="100000"/>
              <a:buNone/>
              <a:defRPr sz="1800"/>
            </a:lvl6pPr>
            <a:lvl7pPr marL="0" indent="114300" algn="ctr" rtl="0">
              <a:buSzPct val="100000"/>
              <a:buNone/>
              <a:defRPr sz="1800"/>
            </a:lvl7pPr>
            <a:lvl8pPr marL="0" indent="114300" algn="ctr" rtl="0">
              <a:buSzPct val="100000"/>
              <a:buNone/>
              <a:defRPr sz="1800"/>
            </a:lvl8pPr>
            <a:lvl9pPr marL="0" indent="114300" algn="ctr" rtl="0">
              <a:buSzPct val="100000"/>
              <a:buNone/>
              <a:defRPr sz="1800"/>
            </a:lvl9pPr>
          </a:lstStyle>
          <a:p>
            <a:endParaRPr/>
          </a:p>
        </p:txBody>
      </p:sp>
      <p:sp>
        <p:nvSpPr>
          <p:cNvPr id="69" name="Shape 69"/>
          <p:cNvSpPr/>
          <p:nvPr/>
        </p:nvSpPr>
        <p:spPr>
          <a:xfrm>
            <a:off x="3175" y="3486150"/>
            <a:ext cx="635000" cy="815975"/>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70" name="Shape 70"/>
          <p:cNvSpPr/>
          <p:nvPr/>
        </p:nvSpPr>
        <p:spPr>
          <a:xfrm>
            <a:off x="3175" y="4302125"/>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71" name="Shape 71"/>
          <p:cNvSpPr/>
          <p:nvPr/>
        </p:nvSpPr>
        <p:spPr>
          <a:xfrm>
            <a:off x="152400" y="6045200"/>
            <a:ext cx="1317625" cy="8128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72" name="Shape 72"/>
          <p:cNvSpPr/>
          <p:nvPr/>
        </p:nvSpPr>
        <p:spPr>
          <a:xfrm>
            <a:off x="152400" y="5232400"/>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73" name="Shape 73"/>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74" name="Shape 74"/>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75" name="Shape 75"/>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76" name="Shape 76"/>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Tree>
    <p:extLst>
      <p:ext uri="{BB962C8B-B14F-4D97-AF65-F5344CB8AC3E}">
        <p14:creationId xmlns:p14="http://schemas.microsoft.com/office/powerpoint/2010/main" val="696250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7"/>
        <p:cNvGrpSpPr/>
        <p:nvPr/>
      </p:nvGrpSpPr>
      <p:grpSpPr>
        <a:xfrm>
          <a:off x="0" y="0"/>
          <a:ext cx="0" cy="0"/>
          <a:chOff x="0" y="0"/>
          <a:chExt cx="0" cy="0"/>
        </a:xfrm>
      </p:grpSpPr>
    </p:spTree>
    <p:extLst>
      <p:ext uri="{BB962C8B-B14F-4D97-AF65-F5344CB8AC3E}">
        <p14:creationId xmlns:p14="http://schemas.microsoft.com/office/powerpoint/2010/main" val="2682966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890DA"/>
            </a:gs>
            <a:gs pos="100000">
              <a:schemeClr val="dk2"/>
            </a:gs>
          </a:gsLst>
          <a:path path="circle">
            <a:fillToRect t="100000" r="100000"/>
          </a:path>
          <a:tileRect l="-100000" b="-100000"/>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1pPr>
            <a:lvl2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2pPr>
            <a:lvl3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3pPr>
            <a:lvl4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4pPr>
            <a:lvl5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5pPr>
            <a:lvl6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6pPr>
            <a:lvl7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7pPr>
            <a:lvl8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8pPr>
            <a:lvl9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342900" algn="l" rtl="0">
              <a:spcBef>
                <a:spcPts val="0"/>
              </a:spcBef>
              <a:buClr>
                <a:schemeClr val="lt1"/>
              </a:buClr>
              <a:buSzPct val="166666"/>
              <a:buFont typeface="Arial"/>
              <a:buChar char="•"/>
              <a:defRPr sz="3200" b="0" i="0" u="none" strike="noStrike" cap="none" baseline="0">
                <a:solidFill>
                  <a:schemeClr val="lt1"/>
                </a:solidFill>
                <a:latin typeface="Arial"/>
                <a:ea typeface="Arial"/>
                <a:cs typeface="Arial"/>
                <a:sym typeface="Arial"/>
              </a:defRPr>
            </a:lvl1pPr>
            <a:lvl2pPr marL="742950" indent="-285750" algn="l" rtl="0">
              <a:spcBef>
                <a:spcPts val="560"/>
              </a:spcBef>
              <a:buClr>
                <a:schemeClr val="lt1"/>
              </a:buClr>
              <a:buSzPct val="100000"/>
              <a:buFont typeface="Courier New"/>
              <a:buChar char="o"/>
              <a:defRPr sz="2800" b="0" i="0" u="none" strike="noStrike" cap="none" baseline="0">
                <a:solidFill>
                  <a:schemeClr val="lt1"/>
                </a:solidFill>
                <a:latin typeface="Arial"/>
                <a:ea typeface="Arial"/>
                <a:cs typeface="Arial"/>
                <a:sym typeface="Arial"/>
              </a:defRPr>
            </a:lvl2pPr>
            <a:lvl3pPr marL="1143000" indent="-228600" algn="l" rtl="0">
              <a:spcBef>
                <a:spcPts val="480"/>
              </a:spcBef>
              <a:buClr>
                <a:schemeClr val="lt1"/>
              </a:buClr>
              <a:buSzPct val="100000"/>
              <a:buFont typeface="Wingdings"/>
              <a:buChar char="§"/>
              <a:defRPr sz="2400" b="0" i="0" u="none" strike="noStrike" cap="none" baseline="0">
                <a:solidFill>
                  <a:schemeClr val="lt1"/>
                </a:solidFill>
                <a:latin typeface="Arial"/>
                <a:ea typeface="Arial"/>
                <a:cs typeface="Arial"/>
                <a:sym typeface="Arial"/>
              </a:defRPr>
            </a:lvl3pPr>
            <a:lvl4pPr marL="1600200" indent="-228600" algn="l" rtl="0">
              <a:spcBef>
                <a:spcPts val="400"/>
              </a:spcBef>
              <a:buClr>
                <a:schemeClr val="lt1"/>
              </a:buClr>
              <a:buSzPct val="166666"/>
              <a:buFont typeface="Arial"/>
              <a:buChar char="•"/>
              <a:defRPr sz="2000" b="0" i="0" u="none" strike="noStrike" cap="none" baseline="0">
                <a:solidFill>
                  <a:schemeClr val="lt1"/>
                </a:solidFill>
                <a:latin typeface="Arial"/>
                <a:ea typeface="Arial"/>
                <a:cs typeface="Arial"/>
                <a:sym typeface="Arial"/>
              </a:defRPr>
            </a:lvl4pPr>
            <a:lvl5pPr marL="2057400" indent="-228600" algn="l" rtl="0">
              <a:spcBef>
                <a:spcPts val="400"/>
              </a:spcBef>
              <a:buClr>
                <a:schemeClr val="lt1"/>
              </a:buClr>
              <a:buSzPct val="100000"/>
              <a:buFont typeface="Courier New"/>
              <a:buChar char="o"/>
              <a:defRPr sz="2000" b="0" i="0" u="none" strike="noStrike" cap="none" baseline="0">
                <a:solidFill>
                  <a:schemeClr val="lt1"/>
                </a:solidFill>
                <a:latin typeface="Arial"/>
                <a:ea typeface="Arial"/>
                <a:cs typeface="Arial"/>
                <a:sym typeface="Arial"/>
              </a:defRPr>
            </a:lvl5pPr>
            <a:lvl6pPr marL="2514600" indent="-228600" algn="l" rtl="0">
              <a:spcBef>
                <a:spcPts val="400"/>
              </a:spcBef>
              <a:buClr>
                <a:schemeClr val="lt1"/>
              </a:buClr>
              <a:buSzPct val="100000"/>
              <a:buFont typeface="Wingdings"/>
              <a:buChar char="§"/>
              <a:defRPr sz="2000" b="0" i="0" u="none" strike="noStrike" cap="none" baseline="0">
                <a:solidFill>
                  <a:schemeClr val="lt1"/>
                </a:solidFill>
                <a:latin typeface="Arial"/>
                <a:ea typeface="Arial"/>
                <a:cs typeface="Arial"/>
                <a:sym typeface="Arial"/>
              </a:defRPr>
            </a:lvl6pPr>
            <a:lvl7pPr marL="2971800" indent="-228600" algn="l" rtl="0">
              <a:spcBef>
                <a:spcPts val="400"/>
              </a:spcBef>
              <a:buClr>
                <a:schemeClr val="lt1"/>
              </a:buClr>
              <a:buSzPct val="166666"/>
              <a:buFont typeface="Arial"/>
              <a:buChar char="•"/>
              <a:defRPr sz="2000" b="0" i="0" u="none" strike="noStrike" cap="none" baseline="0">
                <a:solidFill>
                  <a:schemeClr val="lt1"/>
                </a:solidFill>
                <a:latin typeface="Arial"/>
                <a:ea typeface="Arial"/>
                <a:cs typeface="Arial"/>
                <a:sym typeface="Arial"/>
              </a:defRPr>
            </a:lvl7pPr>
            <a:lvl8pPr marL="3429000" indent="-228600" algn="l" rtl="0">
              <a:spcBef>
                <a:spcPts val="400"/>
              </a:spcBef>
              <a:buClr>
                <a:schemeClr val="lt1"/>
              </a:buClr>
              <a:buSzPct val="100000"/>
              <a:buFont typeface="Courier New"/>
              <a:buChar char="o"/>
              <a:defRPr sz="2000" b="0" i="0" u="none" strike="noStrike" cap="none" baseline="0">
                <a:solidFill>
                  <a:schemeClr val="lt1"/>
                </a:solidFill>
                <a:latin typeface="Arial"/>
                <a:ea typeface="Arial"/>
                <a:cs typeface="Arial"/>
                <a:sym typeface="Arial"/>
              </a:defRPr>
            </a:lvl8pPr>
            <a:lvl9pPr marL="3886200" indent="-228600" algn="l" rtl="0">
              <a:spcBef>
                <a:spcPts val="400"/>
              </a:spcBef>
              <a:buClr>
                <a:schemeClr val="lt1"/>
              </a:buClr>
              <a:buSzPct val="100000"/>
              <a:buFont typeface="Wingdings"/>
              <a:buChar char="§"/>
              <a:defRPr sz="2000" b="0" i="0" u="none" strike="noStrike" cap="none" baseline="0">
                <a:solidFill>
                  <a:schemeClr val="lt1"/>
                </a:solidFill>
                <a:latin typeface="Arial"/>
                <a:ea typeface="Arial"/>
                <a:cs typeface="Arial"/>
                <a:sym typeface="Arial"/>
              </a:defRPr>
            </a:lvl9pPr>
          </a:lstStyle>
          <a:p>
            <a:endParaRPr/>
          </a:p>
        </p:txBody>
      </p:sp>
      <p:sp>
        <p:nvSpPr>
          <p:cNvPr id="7" name="Shape 7"/>
          <p:cNvSpPr/>
          <p:nvPr/>
        </p:nvSpPr>
        <p:spPr>
          <a:xfrm>
            <a:off x="0" y="0"/>
            <a:ext cx="3135299" cy="6858000"/>
          </a:xfrm>
          <a:prstGeom prst="rect">
            <a:avLst/>
          </a:prstGeom>
          <a:no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8" name="Shape 8"/>
          <p:cNvSpPr/>
          <p:nvPr/>
        </p:nvSpPr>
        <p:spPr>
          <a:xfrm>
            <a:off x="3175" y="6045200"/>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9" name="Shape 9"/>
          <p:cNvSpPr/>
          <p:nvPr/>
        </p:nvSpPr>
        <p:spPr>
          <a:xfrm>
            <a:off x="3175" y="5232400"/>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10" name="Shape 10"/>
          <p:cNvSpPr/>
          <p:nvPr/>
        </p:nvSpPr>
        <p:spPr>
          <a:xfrm>
            <a:off x="8397875" y="2689"/>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
        <p:nvSpPr>
          <p:cNvPr id="11" name="Shape 11"/>
          <p:cNvSpPr/>
          <p:nvPr/>
        </p:nvSpPr>
        <p:spPr>
          <a:xfrm>
            <a:off x="8397875" y="816300"/>
            <a:ext cx="746125" cy="809578"/>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sz="1400" kern="0">
              <a:solidFill>
                <a:srgbClr val="000000"/>
              </a:solidFill>
              <a:latin typeface="Arial"/>
              <a:ea typeface="Arial"/>
              <a:cs typeface="Arial"/>
              <a:sym typeface="Arial"/>
              <a:rtl val="0"/>
            </a:endParaRPr>
          </a:p>
        </p:txBody>
      </p:sp>
    </p:spTree>
    <p:extLst>
      <p:ext uri="{BB962C8B-B14F-4D97-AF65-F5344CB8AC3E}">
        <p14:creationId xmlns:p14="http://schemas.microsoft.com/office/powerpoint/2010/main" val="3855214783"/>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4705" y="331436"/>
            <a:ext cx="6400799" cy="1470000"/>
          </a:xfrm>
        </p:spPr>
        <p:txBody>
          <a:bodyPr/>
          <a:lstStyle/>
          <a:p>
            <a:r>
              <a:rPr lang="en-US" dirty="0" smtClean="0"/>
              <a:t>Science Fair Topics</a:t>
            </a:r>
            <a:endParaRPr lang="en-US" dirty="0"/>
          </a:p>
        </p:txBody>
      </p:sp>
      <p:sp>
        <p:nvSpPr>
          <p:cNvPr id="3" name="Subtitle 2"/>
          <p:cNvSpPr>
            <a:spLocks noGrp="1"/>
          </p:cNvSpPr>
          <p:nvPr>
            <p:ph type="subTitle" idx="1"/>
          </p:nvPr>
        </p:nvSpPr>
        <p:spPr>
          <a:xfrm>
            <a:off x="2409006" y="1955575"/>
            <a:ext cx="6400799" cy="3570295"/>
          </a:xfrm>
        </p:spPr>
        <p:txBody>
          <a:bodyPr/>
          <a:lstStyle/>
          <a:p>
            <a:r>
              <a:rPr lang="en-US" dirty="0" smtClean="0"/>
              <a:t>The Two R’s:  </a:t>
            </a:r>
            <a:br>
              <a:rPr lang="en-US" dirty="0" smtClean="0"/>
            </a:br>
            <a:r>
              <a:rPr lang="en-US" dirty="0" smtClean="0"/>
              <a:t>	Rigorous and Relevant</a:t>
            </a:r>
          </a:p>
          <a:p>
            <a:r>
              <a:rPr lang="en-US" dirty="0" smtClean="0"/>
              <a:t>Gifted/Advanced Level</a:t>
            </a:r>
          </a:p>
          <a:p>
            <a:r>
              <a:rPr lang="en-US" dirty="0" smtClean="0"/>
              <a:t>Original</a:t>
            </a:r>
          </a:p>
          <a:p>
            <a:r>
              <a:rPr lang="en-US" dirty="0" smtClean="0"/>
              <a:t>Complex</a:t>
            </a:r>
          </a:p>
          <a:p>
            <a:r>
              <a:rPr lang="en-US" dirty="0" smtClean="0"/>
              <a:t>Meaningful</a:t>
            </a:r>
          </a:p>
          <a:p>
            <a:r>
              <a:rPr lang="en-US" dirty="0" smtClean="0"/>
              <a:t>Data-driven</a:t>
            </a:r>
            <a:endParaRPr lang="en-US" dirty="0"/>
          </a:p>
        </p:txBody>
      </p:sp>
    </p:spTree>
    <p:extLst>
      <p:ext uri="{BB962C8B-B14F-4D97-AF65-F5344CB8AC3E}">
        <p14:creationId xmlns:p14="http://schemas.microsoft.com/office/powerpoint/2010/main" val="2763319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What is not acceptable:</a:t>
            </a:r>
            <a:endParaRPr lang="en-US" u="sng" dirty="0"/>
          </a:p>
        </p:txBody>
      </p:sp>
      <p:sp>
        <p:nvSpPr>
          <p:cNvPr id="3" name="Text Placeholder 2"/>
          <p:cNvSpPr>
            <a:spLocks noGrp="1"/>
          </p:cNvSpPr>
          <p:nvPr>
            <p:ph type="body" idx="1"/>
          </p:nvPr>
        </p:nvSpPr>
        <p:spPr>
          <a:xfrm>
            <a:off x="457200" y="1698948"/>
            <a:ext cx="8467962" cy="4741451"/>
          </a:xfrm>
        </p:spPr>
        <p:txBody>
          <a:bodyPr/>
          <a:lstStyle/>
          <a:p>
            <a:r>
              <a:rPr lang="en-US" dirty="0" smtClean="0"/>
              <a:t>ANYTHING from a kids website or from elementary or middle school labs</a:t>
            </a:r>
          </a:p>
          <a:p>
            <a:r>
              <a:rPr lang="en-US" dirty="0" smtClean="0"/>
              <a:t>Anything easy enough for a 5</a:t>
            </a:r>
            <a:r>
              <a:rPr lang="en-US" baseline="30000" dirty="0" smtClean="0"/>
              <a:t>th</a:t>
            </a:r>
            <a:r>
              <a:rPr lang="en-US" dirty="0" smtClean="0"/>
              <a:t> grader to do</a:t>
            </a:r>
          </a:p>
          <a:p>
            <a:r>
              <a:rPr lang="en-US" dirty="0" smtClean="0"/>
              <a:t>Anything that can cause harm</a:t>
            </a:r>
          </a:p>
          <a:p>
            <a:r>
              <a:rPr lang="en-US" dirty="0" smtClean="0"/>
              <a:t>Models (</a:t>
            </a:r>
            <a:r>
              <a:rPr lang="en-US" dirty="0" err="1" smtClean="0"/>
              <a:t>ie</a:t>
            </a:r>
            <a:r>
              <a:rPr lang="en-US" dirty="0" smtClean="0"/>
              <a:t> volcanos)</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4044921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28"/>
            <a:ext cx="6879600" cy="714032"/>
          </a:xfrm>
        </p:spPr>
        <p:txBody>
          <a:bodyPr/>
          <a:lstStyle/>
          <a:p>
            <a:r>
              <a:rPr lang="en-US" u="sng" dirty="0" smtClean="0"/>
              <a:t>Good Projects from the Past</a:t>
            </a:r>
            <a:endParaRPr lang="en-US" u="sng" dirty="0"/>
          </a:p>
        </p:txBody>
      </p:sp>
      <p:sp>
        <p:nvSpPr>
          <p:cNvPr id="3" name="Text Placeholder 2"/>
          <p:cNvSpPr>
            <a:spLocks noGrp="1"/>
          </p:cNvSpPr>
          <p:nvPr>
            <p:ph type="body" idx="1"/>
          </p:nvPr>
        </p:nvSpPr>
        <p:spPr>
          <a:xfrm>
            <a:off x="120146" y="734560"/>
            <a:ext cx="9023854" cy="5705840"/>
          </a:xfrm>
        </p:spPr>
        <p:txBody>
          <a:bodyPr/>
          <a:lstStyle/>
          <a:p>
            <a:r>
              <a:rPr lang="en-US" dirty="0" smtClean="0"/>
              <a:t>How Does the Different Size of Ammunition Effect the Size of Breakage of the Clays?</a:t>
            </a:r>
          </a:p>
          <a:p>
            <a:r>
              <a:rPr lang="en-US" dirty="0" smtClean="0"/>
              <a:t>The Effect of Eye Dominance on Reading Ability</a:t>
            </a:r>
          </a:p>
          <a:p>
            <a:r>
              <a:rPr lang="en-US" dirty="0" smtClean="0"/>
              <a:t>Effects of Peer Pressure on Class Behavior</a:t>
            </a:r>
          </a:p>
          <a:p>
            <a:r>
              <a:rPr lang="en-US" dirty="0" smtClean="0"/>
              <a:t>How the music in a video affects memory retention</a:t>
            </a:r>
          </a:p>
          <a:p>
            <a:r>
              <a:rPr lang="en-US" dirty="0" smtClean="0"/>
              <a:t>Browser Wars: Which Internet browser loads content the fastest?</a:t>
            </a:r>
          </a:p>
          <a:p>
            <a:r>
              <a:rPr lang="en-US" dirty="0" smtClean="0"/>
              <a:t>The tennis ball Dimple Effect on an Airplane</a:t>
            </a:r>
          </a:p>
          <a:p>
            <a:pPr marL="0" indent="0">
              <a:buNone/>
            </a:pPr>
            <a:r>
              <a:rPr lang="en-US" dirty="0" smtClean="0"/>
              <a:t>Note:  Human Projects – need A LOT of people to test</a:t>
            </a:r>
          </a:p>
          <a:p>
            <a:endParaRPr lang="en-US" dirty="0" smtClean="0"/>
          </a:p>
          <a:p>
            <a:endParaRPr lang="en-US" dirty="0"/>
          </a:p>
        </p:txBody>
      </p:sp>
    </p:spTree>
    <p:extLst>
      <p:ext uri="{BB962C8B-B14F-4D97-AF65-F5344CB8AC3E}">
        <p14:creationId xmlns:p14="http://schemas.microsoft.com/office/powerpoint/2010/main" val="2959619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Class Website…</a:t>
            </a:r>
            <a:endParaRPr lang="en-US" dirty="0"/>
          </a:p>
        </p:txBody>
      </p:sp>
      <p:sp>
        <p:nvSpPr>
          <p:cNvPr id="3" name="Text Placeholder 2"/>
          <p:cNvSpPr>
            <a:spLocks noGrp="1"/>
          </p:cNvSpPr>
          <p:nvPr>
            <p:ph type="body" idx="1"/>
          </p:nvPr>
        </p:nvSpPr>
        <p:spPr/>
        <p:txBody>
          <a:bodyPr/>
          <a:lstStyle/>
          <a:p>
            <a:pPr marL="0" indent="0">
              <a:buNone/>
            </a:pPr>
            <a:r>
              <a:rPr lang="en-US" dirty="0" smtClean="0"/>
              <a:t>Review the Topic Help Section and Look at the Science Fair Official Categories for topic ideas.</a:t>
            </a:r>
            <a:endParaRPr lang="en-US" dirty="0"/>
          </a:p>
        </p:txBody>
      </p:sp>
      <p:pic>
        <p:nvPicPr>
          <p:cNvPr id="4" name="Picture 3" descr="Screen Shot 2014-09-07 at 7.28.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3939" y="2795499"/>
            <a:ext cx="3924300" cy="3644900"/>
          </a:xfrm>
          <a:prstGeom prst="rect">
            <a:avLst/>
          </a:prstGeom>
        </p:spPr>
      </p:pic>
      <p:cxnSp>
        <p:nvCxnSpPr>
          <p:cNvPr id="7" name="Straight Arrow Connector 6"/>
          <p:cNvCxnSpPr/>
          <p:nvPr/>
        </p:nvCxnSpPr>
        <p:spPr>
          <a:xfrm flipV="1">
            <a:off x="1270119" y="3672473"/>
            <a:ext cx="1693820" cy="1235598"/>
          </a:xfrm>
          <a:prstGeom prst="straightConnector1">
            <a:avLst/>
          </a:prstGeom>
          <a:ln w="117475">
            <a:solidFill>
              <a:schemeClr val="accent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78225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b="1"/>
              <a:t>Project Quality:</a:t>
            </a:r>
            <a:r>
              <a:rPr lang="en"/>
              <a:t/>
            </a:r>
            <a:br>
              <a:rPr lang="en"/>
            </a:br>
            <a:r>
              <a:rPr lang="en"/>
              <a:t>Selecting a Project</a:t>
            </a:r>
          </a:p>
        </p:txBody>
      </p:sp>
      <p:sp>
        <p:nvSpPr>
          <p:cNvPr id="144" name="Shape 144"/>
          <p:cNvSpPr txBox="1">
            <a:spLocks noGrp="1"/>
          </p:cNvSpPr>
          <p:nvPr>
            <p:ph type="body" idx="1"/>
          </p:nvPr>
        </p:nvSpPr>
        <p:spPr>
          <a:xfrm>
            <a:off x="457200" y="1600200"/>
            <a:ext cx="8229600" cy="2092800"/>
          </a:xfrm>
          <a:prstGeom prst="rect">
            <a:avLst/>
          </a:prstGeom>
        </p:spPr>
        <p:txBody>
          <a:bodyPr lIns="91425" tIns="91425" rIns="91425" bIns="91425" anchor="t" anchorCtr="0">
            <a:noAutofit/>
          </a:bodyPr>
          <a:lstStyle/>
          <a:p>
            <a:pPr marL="457200" lvl="0" indent="-431800" rtl="0">
              <a:buClr>
                <a:schemeClr val="lt1"/>
              </a:buClr>
              <a:buSzPct val="100000"/>
              <a:buFont typeface="Arial"/>
              <a:buChar char="●"/>
            </a:pPr>
            <a:r>
              <a:rPr lang="en" dirty="0"/>
              <a:t>Generic student projects</a:t>
            </a:r>
          </a:p>
          <a:p>
            <a:pPr marL="914400" lvl="1" indent="-406400" rtl="0">
              <a:buClr>
                <a:schemeClr val="lt1"/>
              </a:buClr>
              <a:buSzPct val="87500"/>
              <a:buFont typeface="Arial"/>
              <a:buChar char="○"/>
            </a:pPr>
            <a:r>
              <a:rPr lang="en" dirty="0"/>
              <a:t>Students with the same project</a:t>
            </a:r>
          </a:p>
          <a:p>
            <a:pPr marL="914400" lvl="1" indent="-406400" rtl="0">
              <a:buClr>
                <a:schemeClr val="lt1"/>
              </a:buClr>
              <a:buSzPct val="87500"/>
              <a:buFont typeface="Arial"/>
              <a:buChar char="○"/>
            </a:pPr>
            <a:r>
              <a:rPr lang="en" dirty="0"/>
              <a:t>Low-level Topics</a:t>
            </a:r>
          </a:p>
          <a:p>
            <a:pPr marL="914400" lvl="1" indent="-406400" rtl="0">
              <a:buClr>
                <a:schemeClr val="lt1"/>
              </a:buClr>
              <a:buSzPct val="87500"/>
              <a:buFont typeface="Arial"/>
              <a:buChar char="○"/>
            </a:pPr>
            <a:r>
              <a:rPr lang="en" dirty="0"/>
              <a:t>Often come from sites like Science Buddies</a:t>
            </a:r>
          </a:p>
        </p:txBody>
      </p:sp>
      <p:sp>
        <p:nvSpPr>
          <p:cNvPr id="145" name="Shape 145"/>
          <p:cNvSpPr/>
          <p:nvPr/>
        </p:nvSpPr>
        <p:spPr>
          <a:xfrm>
            <a:off x="4230124" y="3822281"/>
            <a:ext cx="4704900" cy="2999100"/>
          </a:xfrm>
          <a:prstGeom prst="rect">
            <a:avLst/>
          </a:prstGeom>
          <a:blipFill>
            <a:blip r:embed="rId3"/>
            <a:stretch>
              <a:fillRect/>
            </a:stretch>
          </a:blipFill>
        </p:spPr>
      </p:sp>
      <p:cxnSp>
        <p:nvCxnSpPr>
          <p:cNvPr id="146" name="Shape 146"/>
          <p:cNvCxnSpPr/>
          <p:nvPr/>
        </p:nvCxnSpPr>
        <p:spPr>
          <a:xfrm>
            <a:off x="4277274" y="3845281"/>
            <a:ext cx="4665599" cy="3007500"/>
          </a:xfrm>
          <a:prstGeom prst="straightConnector1">
            <a:avLst/>
          </a:prstGeom>
          <a:noFill/>
          <a:ln w="76200" cap="flat">
            <a:solidFill>
              <a:srgbClr val="FF0000"/>
            </a:solidFill>
            <a:prstDash val="solid"/>
            <a:round/>
            <a:headEnd type="none" w="lg" len="lg"/>
            <a:tailEnd type="none" w="lg" len="lg"/>
          </a:ln>
        </p:spPr>
      </p:cxnSp>
      <p:cxnSp>
        <p:nvCxnSpPr>
          <p:cNvPr id="147" name="Shape 147"/>
          <p:cNvCxnSpPr/>
          <p:nvPr/>
        </p:nvCxnSpPr>
        <p:spPr>
          <a:xfrm rot="10800000" flipH="1">
            <a:off x="4263224" y="3832755"/>
            <a:ext cx="4665599" cy="2979299"/>
          </a:xfrm>
          <a:prstGeom prst="straightConnector1">
            <a:avLst/>
          </a:prstGeom>
          <a:noFill/>
          <a:ln w="76200" cap="flat">
            <a:solidFill>
              <a:srgbClr val="FF0000"/>
            </a:solidFill>
            <a:prstDash val="solid"/>
            <a:round/>
            <a:headEnd type="none" w="lg" len="lg"/>
            <a:tailEnd type="none" w="lg" len="lg"/>
          </a:ln>
        </p:spPr>
      </p:cxnSp>
      <p:sp>
        <p:nvSpPr>
          <p:cNvPr id="148" name="Shape 148"/>
          <p:cNvSpPr/>
          <p:nvPr/>
        </p:nvSpPr>
        <p:spPr>
          <a:xfrm>
            <a:off x="456156" y="3810289"/>
            <a:ext cx="3349050" cy="3047711"/>
          </a:xfrm>
          <a:prstGeom prst="rect">
            <a:avLst/>
          </a:prstGeom>
          <a:blipFill>
            <a:blip r:embed="rId4"/>
            <a:stretch>
              <a:fillRect/>
            </a:stretch>
          </a:blipFill>
        </p:spPr>
      </p:sp>
    </p:spTree>
    <p:extLst>
      <p:ext uri="{BB962C8B-B14F-4D97-AF65-F5344CB8AC3E}">
        <p14:creationId xmlns:p14="http://schemas.microsoft.com/office/powerpoint/2010/main" val="571568872"/>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3215"/>
            <a:ext cx="9010980" cy="1143000"/>
          </a:xfrm>
        </p:spPr>
        <p:txBody>
          <a:bodyPr/>
          <a:lstStyle/>
          <a:p>
            <a:r>
              <a:rPr lang="en-US" sz="4000" b="1" u="sng" dirty="0" smtClean="0">
                <a:solidFill>
                  <a:schemeClr val="bg1"/>
                </a:solidFill>
              </a:rPr>
              <a:t>Topic Selection: </a:t>
            </a:r>
            <a:br>
              <a:rPr lang="en-US" sz="4000" b="1" u="sng" dirty="0" smtClean="0">
                <a:solidFill>
                  <a:schemeClr val="bg1"/>
                </a:solidFill>
              </a:rPr>
            </a:br>
            <a:r>
              <a:rPr lang="en-US" sz="4000" b="1" dirty="0" smtClean="0">
                <a:solidFill>
                  <a:schemeClr val="bg1"/>
                </a:solidFill>
              </a:rPr>
              <a:t>Your project topic is NO GOOD if…</a:t>
            </a:r>
            <a:endParaRPr lang="en-US" sz="4000" b="1" dirty="0">
              <a:solidFill>
                <a:schemeClr val="bg1"/>
              </a:solidFill>
            </a:endParaRPr>
          </a:p>
        </p:txBody>
      </p:sp>
      <p:sp>
        <p:nvSpPr>
          <p:cNvPr id="3" name="Text Placeholder 2"/>
          <p:cNvSpPr>
            <a:spLocks noGrp="1"/>
          </p:cNvSpPr>
          <p:nvPr>
            <p:ph type="body" idx="1"/>
          </p:nvPr>
        </p:nvSpPr>
        <p:spPr>
          <a:xfrm>
            <a:off x="-1" y="1664626"/>
            <a:ext cx="9144001" cy="5186642"/>
          </a:xfrm>
        </p:spPr>
        <p:txBody>
          <a:bodyPr/>
          <a:lstStyle/>
          <a:p>
            <a:r>
              <a:rPr lang="en-US" sz="3000" i="1" dirty="0" smtClean="0"/>
              <a:t>I can </a:t>
            </a:r>
            <a:r>
              <a:rPr lang="en-US" sz="3000" i="1" dirty="0"/>
              <a:t>G</a:t>
            </a:r>
            <a:r>
              <a:rPr lang="en-US" sz="3000" i="1" dirty="0" smtClean="0"/>
              <a:t>oogle search for your topic and it comes up</a:t>
            </a:r>
          </a:p>
          <a:p>
            <a:endParaRPr lang="en-US" sz="3000" i="1" dirty="0" smtClean="0"/>
          </a:p>
          <a:p>
            <a:r>
              <a:rPr lang="en-US" sz="3000" i="1" dirty="0" smtClean="0"/>
              <a:t>your project involves too simple of procedures</a:t>
            </a:r>
          </a:p>
          <a:p>
            <a:endParaRPr lang="en-US" sz="3000" i="1" dirty="0" smtClean="0"/>
          </a:p>
          <a:p>
            <a:r>
              <a:rPr lang="en-US" sz="3000" i="1" dirty="0" smtClean="0"/>
              <a:t>It’s a “beginner” project from Science Buddies</a:t>
            </a:r>
          </a:p>
          <a:p>
            <a:endParaRPr lang="en-US" sz="3000" i="1" dirty="0" smtClean="0"/>
          </a:p>
          <a:p>
            <a:r>
              <a:rPr lang="en-US" sz="3000" i="1" dirty="0" smtClean="0"/>
              <a:t>you find a topic that is similar to one that already exists, but you DO NOT make it your own (it needs to be original) </a:t>
            </a:r>
            <a:r>
              <a:rPr lang="en-US" sz="3000" i="1" dirty="0" err="1" smtClean="0"/>
              <a:t>ie</a:t>
            </a:r>
            <a:r>
              <a:rPr lang="en-US" sz="3000" i="1" dirty="0" smtClean="0"/>
              <a:t> </a:t>
            </a:r>
            <a:r>
              <a:rPr lang="en-US" sz="3000" i="1" dirty="0" err="1" smtClean="0"/>
              <a:t>mentos</a:t>
            </a:r>
            <a:r>
              <a:rPr lang="en-US" sz="3000" i="1" dirty="0" smtClean="0"/>
              <a:t>…melting ice…candy..</a:t>
            </a:r>
            <a:r>
              <a:rPr lang="en-US" sz="3000" i="1" dirty="0" err="1" smtClean="0"/>
              <a:t>etc</a:t>
            </a:r>
            <a:r>
              <a:rPr lang="en-US" sz="3000" i="1" dirty="0" smtClean="0"/>
              <a:t>.</a:t>
            </a:r>
          </a:p>
          <a:p>
            <a:endParaRPr lang="en-US" sz="3000" i="1" dirty="0" smtClean="0"/>
          </a:p>
          <a:p>
            <a:r>
              <a:rPr lang="en-US" sz="3000" i="1" dirty="0"/>
              <a:t>y</a:t>
            </a:r>
            <a:r>
              <a:rPr lang="en-US" sz="3000" i="1" dirty="0" smtClean="0"/>
              <a:t>ou did it in elementary school or in a class lab</a:t>
            </a:r>
          </a:p>
          <a:p>
            <a:endParaRPr lang="en-US" dirty="0"/>
          </a:p>
        </p:txBody>
      </p:sp>
    </p:spTree>
    <p:extLst>
      <p:ext uri="{BB962C8B-B14F-4D97-AF65-F5344CB8AC3E}">
        <p14:creationId xmlns:p14="http://schemas.microsoft.com/office/powerpoint/2010/main" val="291990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4" name="Shape 154"/>
          <p:cNvSpPr txBox="1">
            <a:spLocks noGrp="1"/>
          </p:cNvSpPr>
          <p:nvPr>
            <p:ph type="title"/>
          </p:nvPr>
        </p:nvSpPr>
        <p:spPr>
          <a:xfrm>
            <a:off x="0" y="0"/>
            <a:ext cx="8152792" cy="720706"/>
          </a:xfrm>
          <a:prstGeom prst="rect">
            <a:avLst/>
          </a:prstGeom>
        </p:spPr>
        <p:txBody>
          <a:bodyPr lIns="91425" tIns="91425" rIns="91425" bIns="91425" anchor="b" anchorCtr="0">
            <a:noAutofit/>
          </a:bodyPr>
          <a:lstStyle/>
          <a:p>
            <a:pPr lvl="0" rtl="0">
              <a:buNone/>
            </a:pPr>
            <a:r>
              <a:rPr lang="en" b="1" dirty="0"/>
              <a:t>Project </a:t>
            </a:r>
            <a:r>
              <a:rPr lang="en" b="1" dirty="0" smtClean="0"/>
              <a:t>Quality:</a:t>
            </a:r>
            <a:r>
              <a:rPr lang="en-US" dirty="0"/>
              <a:t> </a:t>
            </a:r>
            <a:r>
              <a:rPr lang="en" dirty="0" smtClean="0"/>
              <a:t>Selecting </a:t>
            </a:r>
            <a:r>
              <a:rPr lang="en" dirty="0"/>
              <a:t>a Project</a:t>
            </a:r>
          </a:p>
        </p:txBody>
      </p:sp>
      <p:sp>
        <p:nvSpPr>
          <p:cNvPr id="155" name="Shape 155"/>
          <p:cNvSpPr txBox="1">
            <a:spLocks noGrp="1"/>
          </p:cNvSpPr>
          <p:nvPr>
            <p:ph type="body" idx="1"/>
          </p:nvPr>
        </p:nvSpPr>
        <p:spPr>
          <a:xfrm>
            <a:off x="330150" y="1033884"/>
            <a:ext cx="8229600" cy="1579800"/>
          </a:xfrm>
          <a:prstGeom prst="rect">
            <a:avLst/>
          </a:prstGeom>
        </p:spPr>
        <p:txBody>
          <a:bodyPr lIns="91425" tIns="91425" rIns="91425" bIns="91425" anchor="t" anchorCtr="0">
            <a:noAutofit/>
          </a:bodyPr>
          <a:lstStyle/>
          <a:p>
            <a:pPr marL="457200" lvl="0" indent="-431800" rtl="0">
              <a:buClr>
                <a:schemeClr val="lt1"/>
              </a:buClr>
              <a:buSzPct val="100000"/>
              <a:buFont typeface="Arial"/>
              <a:buChar char="●"/>
            </a:pPr>
            <a:r>
              <a:rPr lang="en" dirty="0"/>
              <a:t>Relevance</a:t>
            </a:r>
          </a:p>
          <a:p>
            <a:pPr marL="914400" lvl="1" indent="-406400" rtl="0">
              <a:buClr>
                <a:schemeClr val="lt1"/>
              </a:buClr>
              <a:buSzPct val="87500"/>
              <a:buFont typeface="Arial"/>
              <a:buChar char="○"/>
            </a:pPr>
            <a:r>
              <a:rPr lang="en" dirty="0"/>
              <a:t>Should have some real-world applications</a:t>
            </a:r>
          </a:p>
          <a:p>
            <a:pPr marL="914400" lvl="1" indent="-406400" rtl="0">
              <a:buClr>
                <a:schemeClr val="lt1"/>
              </a:buClr>
              <a:buSzPct val="87500"/>
              <a:buFont typeface="Arial"/>
              <a:buChar char="○"/>
            </a:pPr>
            <a:r>
              <a:rPr lang="en" dirty="0"/>
              <a:t>Make it </a:t>
            </a:r>
            <a:r>
              <a:rPr lang="en" dirty="0" smtClean="0"/>
              <a:t>meaningful</a:t>
            </a:r>
            <a:endParaRPr lang="en-US" dirty="0" smtClean="0"/>
          </a:p>
          <a:p>
            <a:pPr marL="914400" lvl="1" indent="-406400" rtl="0">
              <a:buClr>
                <a:schemeClr val="lt1"/>
              </a:buClr>
              <a:buSzPct val="87500"/>
              <a:buFont typeface="Arial"/>
              <a:buChar char="○"/>
            </a:pPr>
            <a:r>
              <a:rPr lang="en-US" dirty="0" smtClean="0"/>
              <a:t>Start with research on real problems or a useful topic that would matter to many people</a:t>
            </a:r>
            <a:endParaRPr lang="en" dirty="0"/>
          </a:p>
        </p:txBody>
      </p:sp>
      <p:sp>
        <p:nvSpPr>
          <p:cNvPr id="156" name="Shape 156"/>
          <p:cNvSpPr txBox="1"/>
          <p:nvPr/>
        </p:nvSpPr>
        <p:spPr>
          <a:xfrm>
            <a:off x="5492407" y="4650656"/>
            <a:ext cx="3194393" cy="1976710"/>
          </a:xfrm>
          <a:prstGeom prst="rect">
            <a:avLst/>
          </a:prstGeom>
          <a:noFill/>
        </p:spPr>
        <p:txBody>
          <a:bodyPr lIns="91425" tIns="91425" rIns="91425" bIns="91425" anchor="t" anchorCtr="0">
            <a:noAutofit/>
          </a:bodyPr>
          <a:lstStyle/>
          <a:p>
            <a:r>
              <a:rPr lang="en" sz="2400" kern="0" dirty="0">
                <a:solidFill>
                  <a:srgbClr val="FFFF00"/>
                </a:solidFill>
                <a:latin typeface="Arial"/>
                <a:ea typeface="Arial"/>
                <a:cs typeface="Arial"/>
                <a:sym typeface="Arial"/>
                <a:rtl val="0"/>
              </a:rPr>
              <a:t>The only person who cares if your dog is right or left </a:t>
            </a:r>
            <a:r>
              <a:rPr lang="en" sz="2400" kern="0" dirty="0" smtClean="0">
                <a:solidFill>
                  <a:srgbClr val="FFFF00"/>
                </a:solidFill>
                <a:latin typeface="Arial"/>
                <a:ea typeface="Arial"/>
                <a:cs typeface="Arial"/>
                <a:sym typeface="Arial"/>
                <a:rtl val="0"/>
              </a:rPr>
              <a:t>handed</a:t>
            </a:r>
            <a:r>
              <a:rPr lang="en-US" sz="2400" kern="0" dirty="0">
                <a:solidFill>
                  <a:srgbClr val="FFFF00"/>
                </a:solidFill>
                <a:latin typeface="Arial"/>
                <a:ea typeface="Arial"/>
                <a:cs typeface="Arial"/>
                <a:sym typeface="Arial"/>
                <a:rtl val="0"/>
              </a:rPr>
              <a:t> </a:t>
            </a:r>
            <a:r>
              <a:rPr lang="en-US" sz="2400" kern="0" dirty="0" smtClean="0">
                <a:solidFill>
                  <a:srgbClr val="FFFF00"/>
                </a:solidFill>
                <a:latin typeface="Arial"/>
                <a:ea typeface="Arial"/>
                <a:cs typeface="Arial"/>
                <a:sym typeface="Arial"/>
                <a:rtl val="0"/>
              </a:rPr>
              <a:t>is probably you.</a:t>
            </a:r>
            <a:endParaRPr lang="en" sz="2400" kern="0" dirty="0">
              <a:solidFill>
                <a:srgbClr val="FFFF00"/>
              </a:solidFill>
              <a:latin typeface="Arial"/>
              <a:ea typeface="Arial"/>
              <a:cs typeface="Arial"/>
              <a:sym typeface="Arial"/>
              <a:rtl val="0"/>
            </a:endParaRPr>
          </a:p>
        </p:txBody>
      </p:sp>
      <p:sp>
        <p:nvSpPr>
          <p:cNvPr id="157" name="Shape 157"/>
          <p:cNvSpPr/>
          <p:nvPr/>
        </p:nvSpPr>
        <p:spPr>
          <a:xfrm>
            <a:off x="330150" y="4234226"/>
            <a:ext cx="4576575" cy="2623774"/>
          </a:xfrm>
          <a:prstGeom prst="rect">
            <a:avLst/>
          </a:prstGeom>
          <a:blipFill>
            <a:blip r:embed="rId3"/>
            <a:stretch>
              <a:fillRect/>
            </a:stretch>
          </a:blipFill>
        </p:spPr>
      </p:sp>
    </p:spTree>
    <p:extLst>
      <p:ext uri="{BB962C8B-B14F-4D97-AF65-F5344CB8AC3E}">
        <p14:creationId xmlns:p14="http://schemas.microsoft.com/office/powerpoint/2010/main" val="1028117356"/>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a Project: </a:t>
            </a:r>
            <a:br>
              <a:rPr lang="en-US" dirty="0" smtClean="0"/>
            </a:br>
            <a:r>
              <a:rPr lang="en-US" dirty="0" smtClean="0"/>
              <a:t>Make it Personal</a:t>
            </a:r>
            <a:endParaRPr lang="en-US" dirty="0"/>
          </a:p>
        </p:txBody>
      </p:sp>
      <p:sp>
        <p:nvSpPr>
          <p:cNvPr id="3" name="Text Placeholder 2"/>
          <p:cNvSpPr>
            <a:spLocks noGrp="1"/>
          </p:cNvSpPr>
          <p:nvPr>
            <p:ph type="body" idx="1"/>
          </p:nvPr>
        </p:nvSpPr>
        <p:spPr/>
        <p:txBody>
          <a:bodyPr/>
          <a:lstStyle/>
          <a:p>
            <a:r>
              <a:rPr lang="en-US" dirty="0" smtClean="0"/>
              <a:t>Make it unique?</a:t>
            </a:r>
          </a:p>
          <a:p>
            <a:r>
              <a:rPr lang="en-US" dirty="0" smtClean="0"/>
              <a:t>Is something that is relevant to you? </a:t>
            </a:r>
          </a:p>
          <a:p>
            <a:r>
              <a:rPr lang="en-US" dirty="0" smtClean="0"/>
              <a:t>What are your hobbies? </a:t>
            </a:r>
          </a:p>
          <a:p>
            <a:r>
              <a:rPr lang="en-US" dirty="0" smtClean="0"/>
              <a:t>Interests? </a:t>
            </a:r>
          </a:p>
          <a:p>
            <a:r>
              <a:rPr lang="en-US" dirty="0" smtClean="0"/>
              <a:t>What do your parents do? </a:t>
            </a:r>
          </a:p>
          <a:p>
            <a:endParaRPr lang="en-US" dirty="0" smtClean="0"/>
          </a:p>
          <a:p>
            <a:endParaRPr lang="en-US" dirty="0"/>
          </a:p>
        </p:txBody>
      </p:sp>
    </p:spTree>
    <p:extLst>
      <p:ext uri="{BB962C8B-B14F-4D97-AF65-F5344CB8AC3E}">
        <p14:creationId xmlns:p14="http://schemas.microsoft.com/office/powerpoint/2010/main" val="2335039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lvl="0" rtl="0">
              <a:buNone/>
            </a:pPr>
            <a:r>
              <a:rPr lang="en" b="1" dirty="0"/>
              <a:t>Project Quality:</a:t>
            </a:r>
            <a:r>
              <a:rPr lang="en" dirty="0"/>
              <a:t/>
            </a:r>
            <a:br>
              <a:rPr lang="en" dirty="0"/>
            </a:br>
            <a:r>
              <a:rPr lang="en" dirty="0"/>
              <a:t>Selecting a Project</a:t>
            </a:r>
          </a:p>
        </p:txBody>
      </p:sp>
      <p:sp>
        <p:nvSpPr>
          <p:cNvPr id="163" name="Shape 163"/>
          <p:cNvSpPr txBox="1">
            <a:spLocks noGrp="1"/>
          </p:cNvSpPr>
          <p:nvPr>
            <p:ph type="body" idx="1"/>
          </p:nvPr>
        </p:nvSpPr>
        <p:spPr>
          <a:xfrm>
            <a:off x="457200" y="2439369"/>
            <a:ext cx="8229600" cy="2043462"/>
          </a:xfrm>
          <a:prstGeom prst="rect">
            <a:avLst/>
          </a:prstGeom>
        </p:spPr>
        <p:txBody>
          <a:bodyPr lIns="91425" tIns="91425" rIns="91425" bIns="91425" anchor="t" anchorCtr="0">
            <a:noAutofit/>
          </a:bodyPr>
          <a:lstStyle/>
          <a:p>
            <a:pPr marL="457200" lvl="0" indent="-431800" rtl="0">
              <a:buClr>
                <a:schemeClr val="lt1"/>
              </a:buClr>
              <a:buSzPct val="100000"/>
              <a:buFont typeface="Arial"/>
              <a:buChar char="●"/>
            </a:pPr>
            <a:r>
              <a:rPr lang="en" dirty="0"/>
              <a:t>Large sample size</a:t>
            </a:r>
          </a:p>
          <a:p>
            <a:pPr marL="457200" lvl="0" indent="-431800" rtl="0">
              <a:buClr>
                <a:schemeClr val="lt1"/>
              </a:buClr>
              <a:buSzPct val="100000"/>
              <a:buFont typeface="Arial"/>
              <a:buChar char="●"/>
            </a:pPr>
            <a:r>
              <a:rPr lang="en" dirty="0"/>
              <a:t>Generate quality </a:t>
            </a:r>
            <a:r>
              <a:rPr lang="en" dirty="0" smtClean="0"/>
              <a:t>data</a:t>
            </a:r>
            <a:endParaRPr lang="en-US" dirty="0" smtClean="0"/>
          </a:p>
          <a:p>
            <a:pPr marL="457200" lvl="0" indent="-431800" rtl="0">
              <a:buClr>
                <a:schemeClr val="lt1"/>
              </a:buClr>
              <a:buSzPct val="100000"/>
              <a:buFont typeface="Arial"/>
              <a:buChar char="●"/>
            </a:pPr>
            <a:r>
              <a:rPr lang="en-US" dirty="0" smtClean="0"/>
              <a:t>You NEED DATA</a:t>
            </a:r>
            <a:endParaRPr lang="en" dirty="0"/>
          </a:p>
          <a:p>
            <a:pPr marL="457200" lvl="0" indent="-431800" rtl="0">
              <a:buClr>
                <a:schemeClr val="lt1"/>
              </a:buClr>
              <a:buSzPct val="100000"/>
              <a:buFont typeface="Arial"/>
              <a:buChar char="●"/>
            </a:pPr>
            <a:r>
              <a:rPr lang="en" dirty="0"/>
              <a:t>Statistical tests</a:t>
            </a:r>
          </a:p>
        </p:txBody>
      </p:sp>
      <p:sp>
        <p:nvSpPr>
          <p:cNvPr id="164" name="Shape 164"/>
          <p:cNvSpPr/>
          <p:nvPr/>
        </p:nvSpPr>
        <p:spPr>
          <a:xfrm>
            <a:off x="4691751" y="3684194"/>
            <a:ext cx="3995049" cy="2861400"/>
          </a:xfrm>
          <a:prstGeom prst="rect">
            <a:avLst/>
          </a:prstGeom>
          <a:blipFill>
            <a:blip r:embed="rId3"/>
            <a:stretch>
              <a:fillRect/>
            </a:stretch>
          </a:blipFill>
        </p:spPr>
      </p:sp>
    </p:spTree>
    <p:extLst>
      <p:ext uri="{BB962C8B-B14F-4D97-AF65-F5344CB8AC3E}">
        <p14:creationId xmlns:p14="http://schemas.microsoft.com/office/powerpoint/2010/main" val="1628039088"/>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p:nvPr/>
        </p:nvSpPr>
        <p:spPr>
          <a:xfrm>
            <a:off x="4299025" y="0"/>
            <a:ext cx="1242799" cy="1769599"/>
          </a:xfrm>
          <a:prstGeom prst="rect">
            <a:avLst/>
          </a:prstGeom>
          <a:blipFill>
            <a:blip r:embed="rId3"/>
            <a:stretch>
              <a:fillRect/>
            </a:stretch>
          </a:blipFill>
        </p:spPr>
      </p:sp>
      <p:sp>
        <p:nvSpPr>
          <p:cNvPr id="171" name="Shape 171"/>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lvl="0" rtl="0">
              <a:buNone/>
            </a:pPr>
            <a:r>
              <a:rPr lang="en" b="1"/>
              <a:t>Project Quality:</a:t>
            </a:r>
            <a:r>
              <a:rPr lang="en"/>
              <a:t/>
            </a:r>
            <a:br>
              <a:rPr lang="en"/>
            </a:br>
            <a:r>
              <a:rPr lang="en"/>
              <a:t>Selecting a Project</a:t>
            </a:r>
          </a:p>
        </p:txBody>
      </p:sp>
      <p:sp>
        <p:nvSpPr>
          <p:cNvPr id="172" name="Shape 172"/>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419100" rtl="0">
              <a:buClr>
                <a:schemeClr val="lt1"/>
              </a:buClr>
              <a:buSzPct val="100000"/>
              <a:buFont typeface="Arial"/>
              <a:buChar char="●"/>
            </a:pPr>
            <a:r>
              <a:rPr lang="en-US" sz="3000" u="sng" dirty="0" smtClean="0"/>
              <a:t>High </a:t>
            </a:r>
            <a:r>
              <a:rPr lang="en" sz="3000" u="sng" dirty="0" smtClean="0"/>
              <a:t>level </a:t>
            </a:r>
            <a:r>
              <a:rPr lang="en" sz="3000" u="sng" dirty="0"/>
              <a:t>projects</a:t>
            </a:r>
            <a:r>
              <a:rPr lang="en" sz="3000" dirty="0"/>
              <a:t> to work in categories that require:</a:t>
            </a:r>
          </a:p>
          <a:p>
            <a:pPr marL="914400" lvl="1" indent="-419100" rtl="0">
              <a:buClr>
                <a:schemeClr val="lt1"/>
              </a:buClr>
              <a:buSzPct val="100000"/>
              <a:buFont typeface="Arial"/>
              <a:buChar char="○"/>
            </a:pPr>
            <a:r>
              <a:rPr lang="en" sz="3000" dirty="0"/>
              <a:t>Extra forms</a:t>
            </a:r>
          </a:p>
          <a:p>
            <a:pPr marL="914400" lvl="1" indent="-419100" rtl="0">
              <a:buClr>
                <a:schemeClr val="lt1"/>
              </a:buClr>
              <a:buSzPct val="100000"/>
              <a:buFont typeface="Arial"/>
              <a:buChar char="○"/>
            </a:pPr>
            <a:r>
              <a:rPr lang="en" sz="3000" dirty="0"/>
              <a:t>SRC/IRB Approval</a:t>
            </a:r>
          </a:p>
          <a:p>
            <a:pPr marL="914400" lvl="1" indent="-419100" rtl="0">
              <a:buClr>
                <a:schemeClr val="lt1"/>
              </a:buClr>
              <a:buSzPct val="100000"/>
              <a:buFont typeface="Arial"/>
              <a:buChar char="○"/>
            </a:pPr>
            <a:r>
              <a:rPr lang="en" sz="3000" dirty="0"/>
              <a:t>Qualified Scientists</a:t>
            </a:r>
          </a:p>
          <a:p>
            <a:pPr marL="457200" lvl="0" indent="-419100" rtl="0">
              <a:buClr>
                <a:schemeClr val="lt1"/>
              </a:buClr>
              <a:buSzPct val="100000"/>
              <a:buFont typeface="Arial"/>
              <a:buChar char="●"/>
            </a:pPr>
            <a:r>
              <a:rPr lang="en-US" sz="3000" dirty="0" smtClean="0"/>
              <a:t>You cannot do </a:t>
            </a:r>
            <a:r>
              <a:rPr lang="en" sz="3000" dirty="0" smtClean="0"/>
              <a:t>a </a:t>
            </a:r>
            <a:r>
              <a:rPr lang="en-US" sz="3000" dirty="0" smtClean="0"/>
              <a:t>special </a:t>
            </a:r>
            <a:r>
              <a:rPr lang="en" sz="3000" dirty="0" smtClean="0"/>
              <a:t>project </a:t>
            </a:r>
            <a:r>
              <a:rPr lang="en" sz="3000" dirty="0"/>
              <a:t>if the paperwork isn’t in order </a:t>
            </a:r>
            <a:r>
              <a:rPr lang="en" sz="3000" b="1" dirty="0">
                <a:solidFill>
                  <a:srgbClr val="FFFF00"/>
                </a:solidFill>
              </a:rPr>
              <a:t>FIRST</a:t>
            </a:r>
            <a:r>
              <a:rPr lang="en" sz="3000" dirty="0"/>
              <a:t>.</a:t>
            </a:r>
          </a:p>
        </p:txBody>
      </p:sp>
    </p:spTree>
    <p:extLst>
      <p:ext uri="{BB962C8B-B14F-4D97-AF65-F5344CB8AC3E}">
        <p14:creationId xmlns:p14="http://schemas.microsoft.com/office/powerpoint/2010/main" val="1683172441"/>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b="1"/>
              <a:t>Project Quality:</a:t>
            </a:r>
            <a:r>
              <a:rPr lang="en"/>
              <a:t/>
            </a:r>
            <a:br>
              <a:rPr lang="en"/>
            </a:br>
            <a:r>
              <a:rPr lang="en"/>
              <a:t>Judging Interviews</a:t>
            </a:r>
          </a:p>
        </p:txBody>
      </p:sp>
      <p:sp>
        <p:nvSpPr>
          <p:cNvPr id="178" name="Shape 178"/>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431800" rtl="0">
              <a:buClr>
                <a:schemeClr val="lt1"/>
              </a:buClr>
              <a:buSzPct val="100000"/>
              <a:buFont typeface="Arial"/>
              <a:buChar char="●"/>
            </a:pPr>
            <a:r>
              <a:rPr lang="en" dirty="0"/>
              <a:t>Students should be able to answer the following questions about their project: </a:t>
            </a:r>
          </a:p>
          <a:p>
            <a:pPr marL="914400" lvl="1" indent="-406400" rtl="0">
              <a:buClr>
                <a:schemeClr val="lt1"/>
              </a:buClr>
              <a:buSzPct val="87500"/>
              <a:buFont typeface="Arial"/>
              <a:buChar char="○"/>
            </a:pPr>
            <a:r>
              <a:rPr lang="en" dirty="0"/>
              <a:t>What is their control? </a:t>
            </a:r>
          </a:p>
          <a:p>
            <a:pPr marL="914400" lvl="1" indent="-406400" rtl="0">
              <a:buClr>
                <a:schemeClr val="lt1"/>
              </a:buClr>
              <a:buSzPct val="87500"/>
              <a:buFont typeface="Arial"/>
              <a:buChar char="○"/>
            </a:pPr>
            <a:r>
              <a:rPr lang="en" dirty="0"/>
              <a:t>What is their independent variable? </a:t>
            </a:r>
          </a:p>
          <a:p>
            <a:pPr marL="914400" lvl="1" indent="-406400" rtl="0">
              <a:buClr>
                <a:schemeClr val="lt1"/>
              </a:buClr>
              <a:buSzPct val="87500"/>
              <a:buFont typeface="Arial"/>
              <a:buChar char="○"/>
            </a:pPr>
            <a:r>
              <a:rPr lang="en" dirty="0"/>
              <a:t>What is their dependent variable? </a:t>
            </a:r>
          </a:p>
          <a:p>
            <a:pPr marL="914400" lvl="1" indent="-406400" rtl="0">
              <a:buClr>
                <a:schemeClr val="lt1"/>
              </a:buClr>
              <a:buSzPct val="87500"/>
              <a:buFont typeface="Arial"/>
              <a:buChar char="○"/>
            </a:pPr>
            <a:r>
              <a:rPr lang="en" dirty="0"/>
              <a:t>Explain the rationale </a:t>
            </a:r>
            <a:r>
              <a:rPr lang="en" dirty="0" smtClean="0"/>
              <a:t/>
            </a:r>
            <a:br>
              <a:rPr lang="en" dirty="0" smtClean="0"/>
            </a:br>
            <a:r>
              <a:rPr lang="en" dirty="0" smtClean="0"/>
              <a:t>behind </a:t>
            </a:r>
            <a:r>
              <a:rPr lang="en" dirty="0"/>
              <a:t>their data </a:t>
            </a:r>
            <a:r>
              <a:rPr lang="en" dirty="0" smtClean="0"/>
              <a:t/>
            </a:r>
            <a:br>
              <a:rPr lang="en" dirty="0" smtClean="0"/>
            </a:br>
            <a:r>
              <a:rPr lang="en" dirty="0" smtClean="0"/>
              <a:t>collection</a:t>
            </a:r>
            <a:r>
              <a:rPr lang="en" dirty="0"/>
              <a:t>?</a:t>
            </a:r>
          </a:p>
        </p:txBody>
      </p:sp>
      <p:sp>
        <p:nvSpPr>
          <p:cNvPr id="179" name="Shape 179"/>
          <p:cNvSpPr/>
          <p:nvPr/>
        </p:nvSpPr>
        <p:spPr>
          <a:xfrm>
            <a:off x="5544050" y="4300200"/>
            <a:ext cx="3469349" cy="2442175"/>
          </a:xfrm>
          <a:prstGeom prst="rect">
            <a:avLst/>
          </a:prstGeom>
          <a:blipFill>
            <a:blip r:embed="rId3"/>
            <a:stretch>
              <a:fillRect/>
            </a:stretch>
          </a:blipFill>
        </p:spPr>
      </p:sp>
    </p:spTree>
    <p:extLst>
      <p:ext uri="{BB962C8B-B14F-4D97-AF65-F5344CB8AC3E}">
        <p14:creationId xmlns:p14="http://schemas.microsoft.com/office/powerpoint/2010/main" val="2655131044"/>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lvl="0" rtl="0">
              <a:buNone/>
            </a:pPr>
            <a:r>
              <a:rPr lang="en" b="1"/>
              <a:t>Project Quality:</a:t>
            </a:r>
            <a:r>
              <a:rPr lang="en"/>
              <a:t/>
            </a:r>
            <a:br>
              <a:rPr lang="en"/>
            </a:br>
            <a:r>
              <a:rPr lang="en"/>
              <a:t>Judging Interviews</a:t>
            </a:r>
          </a:p>
        </p:txBody>
      </p:sp>
      <p:sp>
        <p:nvSpPr>
          <p:cNvPr id="185" name="Shape 185"/>
          <p:cNvSpPr txBox="1">
            <a:spLocks noGrp="1"/>
          </p:cNvSpPr>
          <p:nvPr>
            <p:ph type="body" idx="1"/>
          </p:nvPr>
        </p:nvSpPr>
        <p:spPr>
          <a:xfrm>
            <a:off x="0" y="1633200"/>
            <a:ext cx="4116299" cy="4840199"/>
          </a:xfrm>
          <a:prstGeom prst="rect">
            <a:avLst/>
          </a:prstGeom>
        </p:spPr>
        <p:txBody>
          <a:bodyPr lIns="91425" tIns="91425" rIns="91425" bIns="91425" anchor="t" anchorCtr="0">
            <a:noAutofit/>
          </a:bodyPr>
          <a:lstStyle/>
          <a:p>
            <a:pPr marL="457200" lvl="0" indent="-381000" rtl="0">
              <a:buClr>
                <a:schemeClr val="lt1"/>
              </a:buClr>
              <a:buSzPct val="100000"/>
              <a:buFont typeface="Arial"/>
              <a:buChar char="●"/>
            </a:pPr>
            <a:r>
              <a:rPr lang="en" sz="2300" dirty="0"/>
              <a:t>Students should be able to do the following data analysis:</a:t>
            </a:r>
          </a:p>
          <a:p>
            <a:pPr marL="914400" lvl="1" indent="-381000" rtl="0">
              <a:buClr>
                <a:schemeClr val="lt1"/>
              </a:buClr>
              <a:buSzPct val="100000"/>
              <a:buFont typeface="Arial"/>
              <a:buChar char="○"/>
            </a:pPr>
            <a:r>
              <a:rPr lang="en" sz="2300" dirty="0"/>
              <a:t>Simple projects: </a:t>
            </a:r>
          </a:p>
          <a:p>
            <a:pPr marL="1371600" lvl="2" indent="-381000" rtl="0">
              <a:buClr>
                <a:schemeClr val="lt1"/>
              </a:buClr>
              <a:buSzPct val="75000"/>
              <a:buFont typeface="Arial"/>
              <a:buChar char="■"/>
            </a:pPr>
            <a:r>
              <a:rPr lang="en" sz="2300" dirty="0"/>
              <a:t>Averages and Standard Deviations </a:t>
            </a:r>
          </a:p>
          <a:p>
            <a:pPr marL="914400" lvl="1" indent="-381000" rtl="0">
              <a:buClr>
                <a:schemeClr val="lt1"/>
              </a:buClr>
              <a:buSzPct val="100000"/>
              <a:buFont typeface="Arial"/>
              <a:buChar char="○"/>
            </a:pPr>
            <a:r>
              <a:rPr lang="en" sz="2300" dirty="0"/>
              <a:t>More complex projects: </a:t>
            </a:r>
          </a:p>
          <a:p>
            <a:pPr marL="1371600" lvl="2" indent="-381000" rtl="0">
              <a:buClr>
                <a:schemeClr val="lt1"/>
              </a:buClr>
              <a:buSzPct val="75000"/>
              <a:buFont typeface="Arial"/>
              <a:buChar char="■"/>
            </a:pPr>
            <a:r>
              <a:rPr lang="en" sz="2300" dirty="0"/>
              <a:t>t-test, ANOVA, Chi-square</a:t>
            </a:r>
          </a:p>
          <a:p>
            <a:pPr marL="457200" lvl="0" indent="-381000" rtl="0">
              <a:buClr>
                <a:schemeClr val="lt1"/>
              </a:buClr>
              <a:buSzPct val="100000"/>
              <a:buFont typeface="Arial"/>
              <a:buChar char="●"/>
            </a:pPr>
            <a:r>
              <a:rPr lang="en" sz="2300" dirty="0"/>
              <a:t>The key to having good data analysis is a </a:t>
            </a:r>
            <a:r>
              <a:rPr lang="en" sz="2300" b="1" dirty="0">
                <a:solidFill>
                  <a:srgbClr val="FF0000"/>
                </a:solidFill>
              </a:rPr>
              <a:t>LARGE</a:t>
            </a:r>
            <a:r>
              <a:rPr lang="en" sz="2300" b="1" dirty="0"/>
              <a:t> </a:t>
            </a:r>
            <a:r>
              <a:rPr lang="en" sz="2300" dirty="0"/>
              <a:t>sample size. </a:t>
            </a:r>
          </a:p>
        </p:txBody>
      </p:sp>
      <p:sp>
        <p:nvSpPr>
          <p:cNvPr id="186" name="Shape 186"/>
          <p:cNvSpPr/>
          <p:nvPr/>
        </p:nvSpPr>
        <p:spPr>
          <a:xfrm>
            <a:off x="4250650" y="1417650"/>
            <a:ext cx="4776449" cy="4040250"/>
          </a:xfrm>
          <a:prstGeom prst="rect">
            <a:avLst/>
          </a:prstGeom>
          <a:blipFill>
            <a:blip r:embed="rId3"/>
            <a:stretch>
              <a:fillRect/>
            </a:stretch>
          </a:blipFill>
        </p:spPr>
      </p:sp>
    </p:spTree>
    <p:extLst>
      <p:ext uri="{BB962C8B-B14F-4D97-AF65-F5344CB8AC3E}">
        <p14:creationId xmlns:p14="http://schemas.microsoft.com/office/powerpoint/2010/main" val="10326474"/>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204</TotalTime>
  <Words>438</Words>
  <Application>Microsoft Office PowerPoint</Application>
  <PresentationFormat>On-screen Show (4:3)</PresentationFormat>
  <Paragraphs>74</Paragraphs>
  <Slides>12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Wingdings</vt:lpstr>
      <vt:lpstr>Office Theme</vt:lpstr>
      <vt:lpstr>Science Fair Topics</vt:lpstr>
      <vt:lpstr>Project Quality: Selecting a Project</vt:lpstr>
      <vt:lpstr>Topic Selection:  Your project topic is NO GOOD if…</vt:lpstr>
      <vt:lpstr>Project Quality: Selecting a Project</vt:lpstr>
      <vt:lpstr>Selecting a Project:  Make it Personal</vt:lpstr>
      <vt:lpstr>Project Quality: Selecting a Project</vt:lpstr>
      <vt:lpstr>Project Quality: Selecting a Project</vt:lpstr>
      <vt:lpstr>Project Quality: Judging Interviews</vt:lpstr>
      <vt:lpstr>Project Quality: Judging Interviews</vt:lpstr>
      <vt:lpstr>What is not acceptable:</vt:lpstr>
      <vt:lpstr>Good Projects from the Past</vt:lpstr>
      <vt:lpstr>On Class Website…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September 8 1.  Copy your homework  2.  Answer in your composition book:  a)  What is the learning goal for this    project?  b)  What do you need to accomplish   today to meet your learning goal?  3.  Take out your storyboards and continue working on your project.</dc:title>
  <dc:creator>Erin Wasson</dc:creator>
  <cp:lastModifiedBy>Ramos, Laura</cp:lastModifiedBy>
  <cp:revision>7</cp:revision>
  <dcterms:created xsi:type="dcterms:W3CDTF">2014-09-07T22:59:02Z</dcterms:created>
  <dcterms:modified xsi:type="dcterms:W3CDTF">2017-08-28T16:31:29Z</dcterms:modified>
</cp:coreProperties>
</file>